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C19F1B-D430-4238-8C17-D0E9947BA3DF}">
  <a:tblStyle styleId="{BCC19F1B-D430-4238-8C17-D0E9947BA3D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5FC3410-871D-4CF1-A833-9BA13141B82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3bc4cc402f_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g33bc4cc402f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3ec9340b1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3ec9340b1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3ec9340b1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3ec9340b1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3f7c653f6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3f7c653f6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3ef68b1e5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3ef68b1e5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3ee7b5cc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must follow healthcare policies and licensing laws. Therapists need proper certification</a:t>
            </a:r>
            <a:endParaRPr/>
          </a:p>
          <a:p>
            <a:pPr indent="0" lvl="0" marL="0" rtl="0" algn="l">
              <a:spcBef>
                <a:spcPts val="0"/>
              </a:spcBef>
              <a:spcAft>
                <a:spcPts val="0"/>
              </a:spcAft>
              <a:buNone/>
            </a:pPr>
            <a:r>
              <a:rPr lang="en"/>
              <a:t>Facts like insurance and job market trends affect whether individuals can afford therapy.</a:t>
            </a:r>
            <a:endParaRPr/>
          </a:p>
          <a:p>
            <a:pPr indent="0" lvl="0" marL="0" rtl="0" algn="l">
              <a:spcBef>
                <a:spcPts val="0"/>
              </a:spcBef>
              <a:spcAft>
                <a:spcPts val="0"/>
              </a:spcAft>
              <a:buNone/>
            </a:pPr>
            <a:r>
              <a:rPr lang="en"/>
              <a:t>Mental health awareness is increasing, and more people are open to therapy, especially online solutions.</a:t>
            </a:r>
            <a:endParaRPr/>
          </a:p>
          <a:p>
            <a:pPr indent="0" lvl="0" marL="0" rtl="0" algn="l">
              <a:spcBef>
                <a:spcPts val="0"/>
              </a:spcBef>
              <a:spcAft>
                <a:spcPts val="0"/>
              </a:spcAft>
              <a:buNone/>
            </a:pPr>
            <a:r>
              <a:rPr lang="en"/>
              <a:t>Especially since we are AI driven it is really important to us that we keep up with improving out technology as it expands</a:t>
            </a:r>
            <a:endParaRPr/>
          </a:p>
          <a:p>
            <a:pPr indent="0" lvl="0" marL="0" rtl="0" algn="l">
              <a:spcBef>
                <a:spcPts val="0"/>
              </a:spcBef>
              <a:spcAft>
                <a:spcPts val="0"/>
              </a:spcAft>
              <a:buNone/>
            </a:pPr>
            <a:r>
              <a:rPr lang="en"/>
              <a:t>Since we handle </a:t>
            </a:r>
            <a:r>
              <a:rPr lang="en"/>
              <a:t>health</a:t>
            </a:r>
            <a:r>
              <a:rPr lang="en"/>
              <a:t> sensitve data its really cruicial that we abide to hipa laws to keep our patients info private</a:t>
            </a:r>
            <a:endParaRPr/>
          </a:p>
        </p:txBody>
      </p:sp>
      <p:sp>
        <p:nvSpPr>
          <p:cNvPr id="403" name="Google Shape;403;g33ee7b5cc6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3efb6969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3efb6969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entrants are a high threat because new Competitors can replicate our AI-driven therapist matching and add similar features.</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Buyers can easily switch over to other services or even a traditional therapist just based on prices and quality</a:t>
            </a:r>
            <a:endParaRPr b="1" sz="1700">
              <a:solidFill>
                <a:schemeClr val="dk1"/>
              </a:solidFill>
              <a:latin typeface="Calibri"/>
              <a:ea typeface="Calibri"/>
              <a:cs typeface="Calibri"/>
              <a:sym typeface="Calibri"/>
            </a:endParaRPr>
          </a:p>
          <a:p>
            <a:pPr indent="0" lvl="0" marL="0" rtl="0" algn="l">
              <a:spcBef>
                <a:spcPts val="0"/>
              </a:spcBef>
              <a:spcAft>
                <a:spcPts val="0"/>
              </a:spcAft>
              <a:buNone/>
            </a:pPr>
            <a:r>
              <a:rPr lang="en"/>
              <a:t>Supplier Power is gonna be a high threat because our suppliers are obviously our therapist and their availability is vey cruicial for our platform</a:t>
            </a:r>
            <a:endParaRPr/>
          </a:p>
          <a:p>
            <a:pPr indent="0" lvl="0" marL="0" rtl="0" algn="l">
              <a:spcBef>
                <a:spcPts val="0"/>
              </a:spcBef>
              <a:spcAft>
                <a:spcPts val="0"/>
              </a:spcAft>
              <a:buNone/>
            </a:pPr>
            <a:r>
              <a:rPr lang="en"/>
              <a:t>Substitutes is a high threat because There are alternatives like AI-driven therapy chatbots, self-help apps, and traditional therapy options. These substitutes could take potential users away from our platform.</a:t>
            </a:r>
            <a:endParaRPr/>
          </a:p>
          <a:p>
            <a:pPr indent="0" lvl="0" marL="0" rtl="0" algn="l">
              <a:spcBef>
                <a:spcPts val="0"/>
              </a:spcBef>
              <a:spcAft>
                <a:spcPts val="0"/>
              </a:spcAft>
              <a:buNone/>
            </a:pPr>
            <a:r>
              <a:rPr lang="en"/>
              <a:t>Rivalry: Even tho we do have competition our technology and Ai driven approach gives us a unique edge over our competitors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3ebdcafe9f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33ebdcafe9f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3ef68b1e5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33ef68b1e5c_3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3ef68b1e5c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33ef68b1e5c_3_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3bc4cc402f_2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33bc4cc402f_2_2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3bc4cc402f_2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g33bc4cc402f_2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3ec9340b1e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33ec9340b1e_2_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3e75fe24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3e75fe24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3e75fe244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3e75fe244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3be37b7d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3be37b7d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3ec9340b1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3ec9340b1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3ef68b1e5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3ef68b1e5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3be37b7d2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3be37b7d2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3bc4cc402f_2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g33bc4cc402f_2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3bc4cc402f_2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263" name="Google Shape;263;g33bc4cc402f_2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3bc4cc402f_2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276" name="Google Shape;276;g33bc4cc402f_2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3bc4cc402f_2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33bc4cc402f_2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 </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3ec9340b1e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33ec9340b1e_2_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3bc4cc402f_2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33bc4cc402f_2_1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3ec9340b1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3ec9340b1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 name="Shape 60"/>
        <p:cNvGrpSpPr/>
        <p:nvPr/>
      </p:nvGrpSpPr>
      <p:grpSpPr>
        <a:xfrm>
          <a:off x="0" y="0"/>
          <a:ext cx="0" cy="0"/>
          <a:chOff x="0" y="0"/>
          <a:chExt cx="0" cy="0"/>
        </a:xfrm>
      </p:grpSpPr>
      <p:sp>
        <p:nvSpPr>
          <p:cNvPr id="61" name="Google Shape;61;p15"/>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2" name="Google Shape;62;p15"/>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sp>
        <p:nvSpPr>
          <p:cNvPr id="67" name="Google Shape;67;p16"/>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8" name="Google Shape;68;p16"/>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lnSpc>
                <a:spcPct val="100000"/>
              </a:lnSpc>
              <a:spcBef>
                <a:spcPts val="30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400"/>
              <a:buNone/>
              <a:defRPr>
                <a:solidFill>
                  <a:srgbClr val="888888"/>
                </a:solidFill>
              </a:defRPr>
            </a:lvl2pPr>
            <a:lvl3pPr lvl="2" algn="ctr">
              <a:lnSpc>
                <a:spcPct val="100000"/>
              </a:lnSpc>
              <a:spcBef>
                <a:spcPts val="200"/>
              </a:spcBef>
              <a:spcAft>
                <a:spcPts val="0"/>
              </a:spcAft>
              <a:buClr>
                <a:srgbClr val="888888"/>
              </a:buClr>
              <a:buSzPts val="1200"/>
              <a:buNone/>
              <a:defRPr>
                <a:solidFill>
                  <a:srgbClr val="888888"/>
                </a:solidFill>
              </a:defRPr>
            </a:lvl3pPr>
            <a:lvl4pPr lvl="3" algn="ctr">
              <a:lnSpc>
                <a:spcPct val="100000"/>
              </a:lnSpc>
              <a:spcBef>
                <a:spcPts val="200"/>
              </a:spcBef>
              <a:spcAft>
                <a:spcPts val="0"/>
              </a:spcAft>
              <a:buClr>
                <a:srgbClr val="888888"/>
              </a:buClr>
              <a:buSzPts val="1000"/>
              <a:buNone/>
              <a:defRPr>
                <a:solidFill>
                  <a:srgbClr val="888888"/>
                </a:solidFill>
              </a:defRPr>
            </a:lvl4pPr>
            <a:lvl5pPr lvl="4" algn="ctr">
              <a:lnSpc>
                <a:spcPct val="100000"/>
              </a:lnSpc>
              <a:spcBef>
                <a:spcPts val="200"/>
              </a:spcBef>
              <a:spcAft>
                <a:spcPts val="0"/>
              </a:spcAft>
              <a:buClr>
                <a:srgbClr val="888888"/>
              </a:buClr>
              <a:buSzPts val="1000"/>
              <a:buNone/>
              <a:defRPr>
                <a:solidFill>
                  <a:srgbClr val="888888"/>
                </a:solidFill>
              </a:defRPr>
            </a:lvl5pPr>
            <a:lvl6pPr lvl="5" algn="ctr">
              <a:lnSpc>
                <a:spcPct val="100000"/>
              </a:lnSpc>
              <a:spcBef>
                <a:spcPts val="200"/>
              </a:spcBef>
              <a:spcAft>
                <a:spcPts val="0"/>
              </a:spcAft>
              <a:buClr>
                <a:srgbClr val="888888"/>
              </a:buClr>
              <a:buSzPts val="1000"/>
              <a:buNone/>
              <a:defRPr>
                <a:solidFill>
                  <a:srgbClr val="888888"/>
                </a:solidFill>
              </a:defRPr>
            </a:lvl6pPr>
            <a:lvl7pPr lvl="6" algn="ctr">
              <a:lnSpc>
                <a:spcPct val="100000"/>
              </a:lnSpc>
              <a:spcBef>
                <a:spcPts val="200"/>
              </a:spcBef>
              <a:spcAft>
                <a:spcPts val="0"/>
              </a:spcAft>
              <a:buClr>
                <a:srgbClr val="888888"/>
              </a:buClr>
              <a:buSzPts val="1000"/>
              <a:buNone/>
              <a:defRPr>
                <a:solidFill>
                  <a:srgbClr val="888888"/>
                </a:solidFill>
              </a:defRPr>
            </a:lvl7pPr>
            <a:lvl8pPr lvl="7" algn="ctr">
              <a:lnSpc>
                <a:spcPct val="100000"/>
              </a:lnSpc>
              <a:spcBef>
                <a:spcPts val="200"/>
              </a:spcBef>
              <a:spcAft>
                <a:spcPts val="0"/>
              </a:spcAft>
              <a:buClr>
                <a:srgbClr val="888888"/>
              </a:buClr>
              <a:buSzPts val="1000"/>
              <a:buNone/>
              <a:defRPr>
                <a:solidFill>
                  <a:srgbClr val="888888"/>
                </a:solidFill>
              </a:defRPr>
            </a:lvl8pPr>
            <a:lvl9pPr lvl="8" algn="ctr">
              <a:lnSpc>
                <a:spcPct val="100000"/>
              </a:lnSpc>
              <a:spcBef>
                <a:spcPts val="200"/>
              </a:spcBef>
              <a:spcAft>
                <a:spcPts val="0"/>
              </a:spcAft>
              <a:buClr>
                <a:srgbClr val="888888"/>
              </a:buClr>
              <a:buSzPts val="1000"/>
              <a:buNone/>
              <a:defRPr>
                <a:solidFill>
                  <a:srgbClr val="888888"/>
                </a:solidFill>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lnSpc>
                <a:spcPct val="100000"/>
              </a:lnSpc>
              <a:spcBef>
                <a:spcPts val="0"/>
              </a:spcBef>
              <a:spcAft>
                <a:spcPts val="0"/>
              </a:spcAft>
              <a:buClr>
                <a:schemeClr val="dk1"/>
              </a:buClr>
              <a:buSzPts val="2000"/>
              <a:buFont typeface="Calibri"/>
              <a:buNone/>
              <a:defRPr b="1" sz="2000" cap="none"/>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rgbClr val="888888"/>
              </a:buClr>
              <a:buSzPts val="1000"/>
              <a:buNone/>
              <a:defRPr sz="1000">
                <a:solidFill>
                  <a:srgbClr val="888888"/>
                </a:solidFill>
              </a:defRPr>
            </a:lvl1pPr>
            <a:lvl2pPr indent="-228600" lvl="1" marL="914400" algn="l">
              <a:lnSpc>
                <a:spcPct val="100000"/>
              </a:lnSpc>
              <a:spcBef>
                <a:spcPts val="200"/>
              </a:spcBef>
              <a:spcAft>
                <a:spcPts val="0"/>
              </a:spcAft>
              <a:buClr>
                <a:srgbClr val="888888"/>
              </a:buClr>
              <a:buSzPts val="900"/>
              <a:buNone/>
              <a:defRPr sz="900">
                <a:solidFill>
                  <a:srgbClr val="888888"/>
                </a:solidFill>
              </a:defRPr>
            </a:lvl2pPr>
            <a:lvl3pPr indent="-228600" lvl="2" marL="1371600" algn="l">
              <a:lnSpc>
                <a:spcPct val="100000"/>
              </a:lnSpc>
              <a:spcBef>
                <a:spcPts val="200"/>
              </a:spcBef>
              <a:spcAft>
                <a:spcPts val="0"/>
              </a:spcAft>
              <a:buClr>
                <a:srgbClr val="888888"/>
              </a:buClr>
              <a:buSzPts val="800"/>
              <a:buNone/>
              <a:defRPr sz="800">
                <a:solidFill>
                  <a:srgbClr val="888888"/>
                </a:solidFill>
              </a:defRPr>
            </a:lvl3pPr>
            <a:lvl4pPr indent="-228600" lvl="3" marL="1828800" algn="l">
              <a:lnSpc>
                <a:spcPct val="100000"/>
              </a:lnSpc>
              <a:spcBef>
                <a:spcPts val="100"/>
              </a:spcBef>
              <a:spcAft>
                <a:spcPts val="0"/>
              </a:spcAft>
              <a:buClr>
                <a:srgbClr val="888888"/>
              </a:buClr>
              <a:buSzPts val="700"/>
              <a:buNone/>
              <a:defRPr sz="700">
                <a:solidFill>
                  <a:srgbClr val="888888"/>
                </a:solidFill>
              </a:defRPr>
            </a:lvl4pPr>
            <a:lvl5pPr indent="-228600" lvl="4" marL="2286000" algn="l">
              <a:lnSpc>
                <a:spcPct val="100000"/>
              </a:lnSpc>
              <a:spcBef>
                <a:spcPts val="100"/>
              </a:spcBef>
              <a:spcAft>
                <a:spcPts val="0"/>
              </a:spcAft>
              <a:buClr>
                <a:srgbClr val="888888"/>
              </a:buClr>
              <a:buSzPts val="700"/>
              <a:buNone/>
              <a:defRPr sz="700">
                <a:solidFill>
                  <a:srgbClr val="888888"/>
                </a:solidFill>
              </a:defRPr>
            </a:lvl5pPr>
            <a:lvl6pPr indent="-228600" lvl="5" marL="2743200" algn="l">
              <a:lnSpc>
                <a:spcPct val="100000"/>
              </a:lnSpc>
              <a:spcBef>
                <a:spcPts val="100"/>
              </a:spcBef>
              <a:spcAft>
                <a:spcPts val="0"/>
              </a:spcAft>
              <a:buClr>
                <a:srgbClr val="888888"/>
              </a:buClr>
              <a:buSzPts val="700"/>
              <a:buNone/>
              <a:defRPr sz="700">
                <a:solidFill>
                  <a:srgbClr val="888888"/>
                </a:solidFill>
              </a:defRPr>
            </a:lvl6pPr>
            <a:lvl7pPr indent="-228600" lvl="6" marL="3200400" algn="l">
              <a:lnSpc>
                <a:spcPct val="100000"/>
              </a:lnSpc>
              <a:spcBef>
                <a:spcPts val="100"/>
              </a:spcBef>
              <a:spcAft>
                <a:spcPts val="0"/>
              </a:spcAft>
              <a:buClr>
                <a:srgbClr val="888888"/>
              </a:buClr>
              <a:buSzPts val="700"/>
              <a:buNone/>
              <a:defRPr sz="700">
                <a:solidFill>
                  <a:srgbClr val="888888"/>
                </a:solidFill>
              </a:defRPr>
            </a:lvl7pPr>
            <a:lvl8pPr indent="-228600" lvl="7" marL="3657600" algn="l">
              <a:lnSpc>
                <a:spcPct val="100000"/>
              </a:lnSpc>
              <a:spcBef>
                <a:spcPts val="100"/>
              </a:spcBef>
              <a:spcAft>
                <a:spcPts val="0"/>
              </a:spcAft>
              <a:buClr>
                <a:srgbClr val="888888"/>
              </a:buClr>
              <a:buSzPts val="700"/>
              <a:buNone/>
              <a:defRPr sz="700">
                <a:solidFill>
                  <a:srgbClr val="888888"/>
                </a:solidFill>
              </a:defRPr>
            </a:lvl8pPr>
            <a:lvl9pPr indent="-228600" lvl="8" marL="4114800" algn="l">
              <a:lnSpc>
                <a:spcPct val="100000"/>
              </a:lnSpc>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lnSpc>
                <a:spcPct val="100000"/>
              </a:lnSpc>
              <a:spcBef>
                <a:spcPts val="300"/>
              </a:spcBef>
              <a:spcAft>
                <a:spcPts val="0"/>
              </a:spcAft>
              <a:buClr>
                <a:schemeClr val="dk1"/>
              </a:buClr>
              <a:buSzPts val="1400"/>
              <a:buChar char="•"/>
              <a:defRPr sz="1400"/>
            </a:lvl1pPr>
            <a:lvl2pPr indent="-304800" lvl="1" marL="914400" algn="l">
              <a:lnSpc>
                <a:spcPct val="100000"/>
              </a:lnSpc>
              <a:spcBef>
                <a:spcPts val="200"/>
              </a:spcBef>
              <a:spcAft>
                <a:spcPts val="0"/>
              </a:spcAft>
              <a:buClr>
                <a:schemeClr val="dk1"/>
              </a:buClr>
              <a:buSzPts val="1200"/>
              <a:buChar char="–"/>
              <a:defRPr sz="1200"/>
            </a:lvl2pPr>
            <a:lvl3pPr indent="-292100" lvl="2" marL="1371600" algn="l">
              <a:lnSpc>
                <a:spcPct val="100000"/>
              </a:lnSpc>
              <a:spcBef>
                <a:spcPts val="200"/>
              </a:spcBef>
              <a:spcAft>
                <a:spcPts val="0"/>
              </a:spcAft>
              <a:buClr>
                <a:schemeClr val="dk1"/>
              </a:buClr>
              <a:buSzPts val="1000"/>
              <a:buChar char="•"/>
              <a:defRPr sz="1000"/>
            </a:lvl3pPr>
            <a:lvl4pPr indent="-285750" lvl="3" marL="1828800" algn="l">
              <a:lnSpc>
                <a:spcPct val="100000"/>
              </a:lnSpc>
              <a:spcBef>
                <a:spcPts val="200"/>
              </a:spcBef>
              <a:spcAft>
                <a:spcPts val="0"/>
              </a:spcAft>
              <a:buClr>
                <a:schemeClr val="dk1"/>
              </a:buClr>
              <a:buSzPts val="900"/>
              <a:buChar char="–"/>
              <a:defRPr sz="900"/>
            </a:lvl4pPr>
            <a:lvl5pPr indent="-285750" lvl="4" marL="2286000" algn="l">
              <a:lnSpc>
                <a:spcPct val="100000"/>
              </a:lnSpc>
              <a:spcBef>
                <a:spcPts val="200"/>
              </a:spcBef>
              <a:spcAft>
                <a:spcPts val="0"/>
              </a:spcAft>
              <a:buClr>
                <a:schemeClr val="dk1"/>
              </a:buClr>
              <a:buSzPts val="900"/>
              <a:buChar char="»"/>
              <a:defRPr sz="900"/>
            </a:lvl5pPr>
            <a:lvl6pPr indent="-285750" lvl="5" marL="2743200" algn="l">
              <a:lnSpc>
                <a:spcPct val="100000"/>
              </a:lnSpc>
              <a:spcBef>
                <a:spcPts val="200"/>
              </a:spcBef>
              <a:spcAft>
                <a:spcPts val="0"/>
              </a:spcAft>
              <a:buClr>
                <a:schemeClr val="dk1"/>
              </a:buClr>
              <a:buSzPts val="900"/>
              <a:buChar char="•"/>
              <a:defRPr sz="900"/>
            </a:lvl6pPr>
            <a:lvl7pPr indent="-285750" lvl="6" marL="3200400" algn="l">
              <a:lnSpc>
                <a:spcPct val="100000"/>
              </a:lnSpc>
              <a:spcBef>
                <a:spcPts val="200"/>
              </a:spcBef>
              <a:spcAft>
                <a:spcPts val="0"/>
              </a:spcAft>
              <a:buClr>
                <a:schemeClr val="dk1"/>
              </a:buClr>
              <a:buSzPts val="900"/>
              <a:buChar char="•"/>
              <a:defRPr sz="900"/>
            </a:lvl7pPr>
            <a:lvl8pPr indent="-285750" lvl="7" marL="3657600" algn="l">
              <a:lnSpc>
                <a:spcPct val="100000"/>
              </a:lnSpc>
              <a:spcBef>
                <a:spcPts val="200"/>
              </a:spcBef>
              <a:spcAft>
                <a:spcPts val="0"/>
              </a:spcAft>
              <a:buClr>
                <a:schemeClr val="dk1"/>
              </a:buClr>
              <a:buSzPts val="900"/>
              <a:buChar char="•"/>
              <a:defRPr sz="900"/>
            </a:lvl8pPr>
            <a:lvl9pPr indent="-285750" lvl="8" marL="4114800" algn="l">
              <a:lnSpc>
                <a:spcPct val="100000"/>
              </a:lnSpc>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lnSpc>
                <a:spcPct val="100000"/>
              </a:lnSpc>
              <a:spcBef>
                <a:spcPts val="300"/>
              </a:spcBef>
              <a:spcAft>
                <a:spcPts val="0"/>
              </a:spcAft>
              <a:buClr>
                <a:schemeClr val="dk1"/>
              </a:buClr>
              <a:buSzPts val="1400"/>
              <a:buChar char="•"/>
              <a:defRPr sz="1400"/>
            </a:lvl1pPr>
            <a:lvl2pPr indent="-304800" lvl="1" marL="914400" algn="l">
              <a:lnSpc>
                <a:spcPct val="100000"/>
              </a:lnSpc>
              <a:spcBef>
                <a:spcPts val="200"/>
              </a:spcBef>
              <a:spcAft>
                <a:spcPts val="0"/>
              </a:spcAft>
              <a:buClr>
                <a:schemeClr val="dk1"/>
              </a:buClr>
              <a:buSzPts val="1200"/>
              <a:buChar char="–"/>
              <a:defRPr sz="1200"/>
            </a:lvl2pPr>
            <a:lvl3pPr indent="-292100" lvl="2" marL="1371600" algn="l">
              <a:lnSpc>
                <a:spcPct val="100000"/>
              </a:lnSpc>
              <a:spcBef>
                <a:spcPts val="200"/>
              </a:spcBef>
              <a:spcAft>
                <a:spcPts val="0"/>
              </a:spcAft>
              <a:buClr>
                <a:schemeClr val="dk1"/>
              </a:buClr>
              <a:buSzPts val="1000"/>
              <a:buChar char="•"/>
              <a:defRPr sz="1000"/>
            </a:lvl3pPr>
            <a:lvl4pPr indent="-285750" lvl="3" marL="1828800" algn="l">
              <a:lnSpc>
                <a:spcPct val="100000"/>
              </a:lnSpc>
              <a:spcBef>
                <a:spcPts val="200"/>
              </a:spcBef>
              <a:spcAft>
                <a:spcPts val="0"/>
              </a:spcAft>
              <a:buClr>
                <a:schemeClr val="dk1"/>
              </a:buClr>
              <a:buSzPts val="900"/>
              <a:buChar char="–"/>
              <a:defRPr sz="900"/>
            </a:lvl4pPr>
            <a:lvl5pPr indent="-285750" lvl="4" marL="2286000" algn="l">
              <a:lnSpc>
                <a:spcPct val="100000"/>
              </a:lnSpc>
              <a:spcBef>
                <a:spcPts val="200"/>
              </a:spcBef>
              <a:spcAft>
                <a:spcPts val="0"/>
              </a:spcAft>
              <a:buClr>
                <a:schemeClr val="dk1"/>
              </a:buClr>
              <a:buSzPts val="900"/>
              <a:buChar char="»"/>
              <a:defRPr sz="900"/>
            </a:lvl5pPr>
            <a:lvl6pPr indent="-285750" lvl="5" marL="2743200" algn="l">
              <a:lnSpc>
                <a:spcPct val="100000"/>
              </a:lnSpc>
              <a:spcBef>
                <a:spcPts val="200"/>
              </a:spcBef>
              <a:spcAft>
                <a:spcPts val="0"/>
              </a:spcAft>
              <a:buClr>
                <a:schemeClr val="dk1"/>
              </a:buClr>
              <a:buSzPts val="900"/>
              <a:buChar char="•"/>
              <a:defRPr sz="900"/>
            </a:lvl6pPr>
            <a:lvl7pPr indent="-285750" lvl="6" marL="3200400" algn="l">
              <a:lnSpc>
                <a:spcPct val="100000"/>
              </a:lnSpc>
              <a:spcBef>
                <a:spcPts val="200"/>
              </a:spcBef>
              <a:spcAft>
                <a:spcPts val="0"/>
              </a:spcAft>
              <a:buClr>
                <a:schemeClr val="dk1"/>
              </a:buClr>
              <a:buSzPts val="900"/>
              <a:buChar char="•"/>
              <a:defRPr sz="900"/>
            </a:lvl7pPr>
            <a:lvl8pPr indent="-285750" lvl="7" marL="3657600" algn="l">
              <a:lnSpc>
                <a:spcPct val="100000"/>
              </a:lnSpc>
              <a:spcBef>
                <a:spcPts val="200"/>
              </a:spcBef>
              <a:spcAft>
                <a:spcPts val="0"/>
              </a:spcAft>
              <a:buClr>
                <a:schemeClr val="dk1"/>
              </a:buClr>
              <a:buSzPts val="900"/>
              <a:buChar char="•"/>
              <a:defRPr sz="900"/>
            </a:lvl8pPr>
            <a:lvl9pPr indent="-285750" lvl="8" marL="4114800" algn="l">
              <a:lnSpc>
                <a:spcPct val="100000"/>
              </a:lnSpc>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2200"/>
              <a:buFont typeface="Calibri"/>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chemeClr val="dk1"/>
              </a:buClr>
              <a:buSzPts val="1200"/>
              <a:buNone/>
              <a:defRPr b="1" sz="1200"/>
            </a:lvl1pPr>
            <a:lvl2pPr indent="-228600" lvl="1" marL="914400" algn="l">
              <a:lnSpc>
                <a:spcPct val="100000"/>
              </a:lnSpc>
              <a:spcBef>
                <a:spcPts val="200"/>
              </a:spcBef>
              <a:spcAft>
                <a:spcPts val="0"/>
              </a:spcAft>
              <a:buClr>
                <a:schemeClr val="dk1"/>
              </a:buClr>
              <a:buSzPts val="1000"/>
              <a:buNone/>
              <a:defRPr b="1" sz="1000"/>
            </a:lvl2pPr>
            <a:lvl3pPr indent="-228600" lvl="2" marL="1371600" algn="l">
              <a:lnSpc>
                <a:spcPct val="100000"/>
              </a:lnSpc>
              <a:spcBef>
                <a:spcPts val="200"/>
              </a:spcBef>
              <a:spcAft>
                <a:spcPts val="0"/>
              </a:spcAft>
              <a:buClr>
                <a:schemeClr val="dk1"/>
              </a:buClr>
              <a:buSzPts val="900"/>
              <a:buNone/>
              <a:defRPr b="1" sz="900"/>
            </a:lvl3pPr>
            <a:lvl4pPr indent="-228600" lvl="3" marL="1828800" algn="l">
              <a:lnSpc>
                <a:spcPct val="100000"/>
              </a:lnSpc>
              <a:spcBef>
                <a:spcPts val="200"/>
              </a:spcBef>
              <a:spcAft>
                <a:spcPts val="0"/>
              </a:spcAft>
              <a:buClr>
                <a:schemeClr val="dk1"/>
              </a:buClr>
              <a:buSzPts val="800"/>
              <a:buNone/>
              <a:defRPr b="1" sz="800"/>
            </a:lvl4pPr>
            <a:lvl5pPr indent="-228600" lvl="4" marL="2286000" algn="l">
              <a:lnSpc>
                <a:spcPct val="100000"/>
              </a:lnSpc>
              <a:spcBef>
                <a:spcPts val="200"/>
              </a:spcBef>
              <a:spcAft>
                <a:spcPts val="0"/>
              </a:spcAft>
              <a:buClr>
                <a:schemeClr val="dk1"/>
              </a:buClr>
              <a:buSzPts val="800"/>
              <a:buNone/>
              <a:defRPr b="1" sz="800"/>
            </a:lvl5pPr>
            <a:lvl6pPr indent="-228600" lvl="5" marL="2743200" algn="l">
              <a:lnSpc>
                <a:spcPct val="100000"/>
              </a:lnSpc>
              <a:spcBef>
                <a:spcPts val="200"/>
              </a:spcBef>
              <a:spcAft>
                <a:spcPts val="0"/>
              </a:spcAft>
              <a:buClr>
                <a:schemeClr val="dk1"/>
              </a:buClr>
              <a:buSzPts val="800"/>
              <a:buNone/>
              <a:defRPr b="1" sz="800"/>
            </a:lvl6pPr>
            <a:lvl7pPr indent="-228600" lvl="6" marL="3200400" algn="l">
              <a:lnSpc>
                <a:spcPct val="100000"/>
              </a:lnSpc>
              <a:spcBef>
                <a:spcPts val="200"/>
              </a:spcBef>
              <a:spcAft>
                <a:spcPts val="0"/>
              </a:spcAft>
              <a:buClr>
                <a:schemeClr val="dk1"/>
              </a:buClr>
              <a:buSzPts val="800"/>
              <a:buNone/>
              <a:defRPr b="1" sz="800"/>
            </a:lvl7pPr>
            <a:lvl8pPr indent="-228600" lvl="7" marL="3657600" algn="l">
              <a:lnSpc>
                <a:spcPct val="100000"/>
              </a:lnSpc>
              <a:spcBef>
                <a:spcPts val="200"/>
              </a:spcBef>
              <a:spcAft>
                <a:spcPts val="0"/>
              </a:spcAft>
              <a:buClr>
                <a:schemeClr val="dk1"/>
              </a:buClr>
              <a:buSzPts val="800"/>
              <a:buNone/>
              <a:defRPr b="1" sz="800"/>
            </a:lvl8pPr>
            <a:lvl9pPr indent="-228600" lvl="8" marL="4114800" algn="l">
              <a:lnSpc>
                <a:spcPct val="100000"/>
              </a:lnSpc>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200"/>
              </a:spcBef>
              <a:spcAft>
                <a:spcPts val="0"/>
              </a:spcAft>
              <a:buClr>
                <a:schemeClr val="dk1"/>
              </a:buClr>
              <a:buSzPts val="1200"/>
              <a:buChar char="•"/>
              <a:defRPr sz="1200"/>
            </a:lvl1pPr>
            <a:lvl2pPr indent="-292100" lvl="1" marL="914400" algn="l">
              <a:lnSpc>
                <a:spcPct val="100000"/>
              </a:lnSpc>
              <a:spcBef>
                <a:spcPts val="200"/>
              </a:spcBef>
              <a:spcAft>
                <a:spcPts val="0"/>
              </a:spcAft>
              <a:buClr>
                <a:schemeClr val="dk1"/>
              </a:buClr>
              <a:buSzPts val="1000"/>
              <a:buChar char="–"/>
              <a:defRPr sz="1000"/>
            </a:lvl2pPr>
            <a:lvl3pPr indent="-285750" lvl="2" marL="1371600" algn="l">
              <a:lnSpc>
                <a:spcPct val="100000"/>
              </a:lnSpc>
              <a:spcBef>
                <a:spcPts val="200"/>
              </a:spcBef>
              <a:spcAft>
                <a:spcPts val="0"/>
              </a:spcAft>
              <a:buClr>
                <a:schemeClr val="dk1"/>
              </a:buClr>
              <a:buSzPts val="900"/>
              <a:buChar char="•"/>
              <a:defRPr sz="900"/>
            </a:lvl3pPr>
            <a:lvl4pPr indent="-279400" lvl="3" marL="1828800" algn="l">
              <a:lnSpc>
                <a:spcPct val="100000"/>
              </a:lnSpc>
              <a:spcBef>
                <a:spcPts val="200"/>
              </a:spcBef>
              <a:spcAft>
                <a:spcPts val="0"/>
              </a:spcAft>
              <a:buClr>
                <a:schemeClr val="dk1"/>
              </a:buClr>
              <a:buSzPts val="800"/>
              <a:buChar char="–"/>
              <a:defRPr sz="800"/>
            </a:lvl4pPr>
            <a:lvl5pPr indent="-279400" lvl="4" marL="2286000" algn="l">
              <a:lnSpc>
                <a:spcPct val="100000"/>
              </a:lnSpc>
              <a:spcBef>
                <a:spcPts val="200"/>
              </a:spcBef>
              <a:spcAft>
                <a:spcPts val="0"/>
              </a:spcAft>
              <a:buClr>
                <a:schemeClr val="dk1"/>
              </a:buClr>
              <a:buSzPts val="800"/>
              <a:buChar char="»"/>
              <a:defRPr sz="800"/>
            </a:lvl5pPr>
            <a:lvl6pPr indent="-279400" lvl="5" marL="2743200" algn="l">
              <a:lnSpc>
                <a:spcPct val="100000"/>
              </a:lnSpc>
              <a:spcBef>
                <a:spcPts val="200"/>
              </a:spcBef>
              <a:spcAft>
                <a:spcPts val="0"/>
              </a:spcAft>
              <a:buClr>
                <a:schemeClr val="dk1"/>
              </a:buClr>
              <a:buSzPts val="800"/>
              <a:buChar char="•"/>
              <a:defRPr sz="800"/>
            </a:lvl6pPr>
            <a:lvl7pPr indent="-279400" lvl="6" marL="3200400" algn="l">
              <a:lnSpc>
                <a:spcPct val="100000"/>
              </a:lnSpc>
              <a:spcBef>
                <a:spcPts val="200"/>
              </a:spcBef>
              <a:spcAft>
                <a:spcPts val="0"/>
              </a:spcAft>
              <a:buClr>
                <a:schemeClr val="dk1"/>
              </a:buClr>
              <a:buSzPts val="800"/>
              <a:buChar char="•"/>
              <a:defRPr sz="800"/>
            </a:lvl7pPr>
            <a:lvl8pPr indent="-279400" lvl="7" marL="3657600" algn="l">
              <a:lnSpc>
                <a:spcPct val="100000"/>
              </a:lnSpc>
              <a:spcBef>
                <a:spcPts val="200"/>
              </a:spcBef>
              <a:spcAft>
                <a:spcPts val="0"/>
              </a:spcAft>
              <a:buClr>
                <a:schemeClr val="dk1"/>
              </a:buClr>
              <a:buSzPts val="800"/>
              <a:buChar char="•"/>
              <a:defRPr sz="800"/>
            </a:lvl8pPr>
            <a:lvl9pPr indent="-279400" lvl="8" marL="4114800" algn="l">
              <a:lnSpc>
                <a:spcPct val="100000"/>
              </a:lnSpc>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chemeClr val="dk1"/>
              </a:buClr>
              <a:buSzPts val="1200"/>
              <a:buNone/>
              <a:defRPr b="1" sz="1200"/>
            </a:lvl1pPr>
            <a:lvl2pPr indent="-228600" lvl="1" marL="914400" algn="l">
              <a:lnSpc>
                <a:spcPct val="100000"/>
              </a:lnSpc>
              <a:spcBef>
                <a:spcPts val="200"/>
              </a:spcBef>
              <a:spcAft>
                <a:spcPts val="0"/>
              </a:spcAft>
              <a:buClr>
                <a:schemeClr val="dk1"/>
              </a:buClr>
              <a:buSzPts val="1000"/>
              <a:buNone/>
              <a:defRPr b="1" sz="1000"/>
            </a:lvl2pPr>
            <a:lvl3pPr indent="-228600" lvl="2" marL="1371600" algn="l">
              <a:lnSpc>
                <a:spcPct val="100000"/>
              </a:lnSpc>
              <a:spcBef>
                <a:spcPts val="200"/>
              </a:spcBef>
              <a:spcAft>
                <a:spcPts val="0"/>
              </a:spcAft>
              <a:buClr>
                <a:schemeClr val="dk1"/>
              </a:buClr>
              <a:buSzPts val="900"/>
              <a:buNone/>
              <a:defRPr b="1" sz="900"/>
            </a:lvl3pPr>
            <a:lvl4pPr indent="-228600" lvl="3" marL="1828800" algn="l">
              <a:lnSpc>
                <a:spcPct val="100000"/>
              </a:lnSpc>
              <a:spcBef>
                <a:spcPts val="200"/>
              </a:spcBef>
              <a:spcAft>
                <a:spcPts val="0"/>
              </a:spcAft>
              <a:buClr>
                <a:schemeClr val="dk1"/>
              </a:buClr>
              <a:buSzPts val="800"/>
              <a:buNone/>
              <a:defRPr b="1" sz="800"/>
            </a:lvl4pPr>
            <a:lvl5pPr indent="-228600" lvl="4" marL="2286000" algn="l">
              <a:lnSpc>
                <a:spcPct val="100000"/>
              </a:lnSpc>
              <a:spcBef>
                <a:spcPts val="200"/>
              </a:spcBef>
              <a:spcAft>
                <a:spcPts val="0"/>
              </a:spcAft>
              <a:buClr>
                <a:schemeClr val="dk1"/>
              </a:buClr>
              <a:buSzPts val="800"/>
              <a:buNone/>
              <a:defRPr b="1" sz="800"/>
            </a:lvl5pPr>
            <a:lvl6pPr indent="-228600" lvl="5" marL="2743200" algn="l">
              <a:lnSpc>
                <a:spcPct val="100000"/>
              </a:lnSpc>
              <a:spcBef>
                <a:spcPts val="200"/>
              </a:spcBef>
              <a:spcAft>
                <a:spcPts val="0"/>
              </a:spcAft>
              <a:buClr>
                <a:schemeClr val="dk1"/>
              </a:buClr>
              <a:buSzPts val="800"/>
              <a:buNone/>
              <a:defRPr b="1" sz="800"/>
            </a:lvl6pPr>
            <a:lvl7pPr indent="-228600" lvl="6" marL="3200400" algn="l">
              <a:lnSpc>
                <a:spcPct val="100000"/>
              </a:lnSpc>
              <a:spcBef>
                <a:spcPts val="200"/>
              </a:spcBef>
              <a:spcAft>
                <a:spcPts val="0"/>
              </a:spcAft>
              <a:buClr>
                <a:schemeClr val="dk1"/>
              </a:buClr>
              <a:buSzPts val="800"/>
              <a:buNone/>
              <a:defRPr b="1" sz="800"/>
            </a:lvl7pPr>
            <a:lvl8pPr indent="-228600" lvl="7" marL="3657600" algn="l">
              <a:lnSpc>
                <a:spcPct val="100000"/>
              </a:lnSpc>
              <a:spcBef>
                <a:spcPts val="200"/>
              </a:spcBef>
              <a:spcAft>
                <a:spcPts val="0"/>
              </a:spcAft>
              <a:buClr>
                <a:schemeClr val="dk1"/>
              </a:buClr>
              <a:buSzPts val="800"/>
              <a:buNone/>
              <a:defRPr b="1" sz="800"/>
            </a:lvl8pPr>
            <a:lvl9pPr indent="-228600" lvl="8" marL="4114800" algn="l">
              <a:lnSpc>
                <a:spcPct val="100000"/>
              </a:lnSpc>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200"/>
              </a:spcBef>
              <a:spcAft>
                <a:spcPts val="0"/>
              </a:spcAft>
              <a:buClr>
                <a:schemeClr val="dk1"/>
              </a:buClr>
              <a:buSzPts val="1200"/>
              <a:buChar char="•"/>
              <a:defRPr sz="1200"/>
            </a:lvl1pPr>
            <a:lvl2pPr indent="-292100" lvl="1" marL="914400" algn="l">
              <a:lnSpc>
                <a:spcPct val="100000"/>
              </a:lnSpc>
              <a:spcBef>
                <a:spcPts val="200"/>
              </a:spcBef>
              <a:spcAft>
                <a:spcPts val="0"/>
              </a:spcAft>
              <a:buClr>
                <a:schemeClr val="dk1"/>
              </a:buClr>
              <a:buSzPts val="1000"/>
              <a:buChar char="–"/>
              <a:defRPr sz="1000"/>
            </a:lvl2pPr>
            <a:lvl3pPr indent="-285750" lvl="2" marL="1371600" algn="l">
              <a:lnSpc>
                <a:spcPct val="100000"/>
              </a:lnSpc>
              <a:spcBef>
                <a:spcPts val="200"/>
              </a:spcBef>
              <a:spcAft>
                <a:spcPts val="0"/>
              </a:spcAft>
              <a:buClr>
                <a:schemeClr val="dk1"/>
              </a:buClr>
              <a:buSzPts val="900"/>
              <a:buChar char="•"/>
              <a:defRPr sz="900"/>
            </a:lvl3pPr>
            <a:lvl4pPr indent="-279400" lvl="3" marL="1828800" algn="l">
              <a:lnSpc>
                <a:spcPct val="100000"/>
              </a:lnSpc>
              <a:spcBef>
                <a:spcPts val="200"/>
              </a:spcBef>
              <a:spcAft>
                <a:spcPts val="0"/>
              </a:spcAft>
              <a:buClr>
                <a:schemeClr val="dk1"/>
              </a:buClr>
              <a:buSzPts val="800"/>
              <a:buChar char="–"/>
              <a:defRPr sz="800"/>
            </a:lvl4pPr>
            <a:lvl5pPr indent="-279400" lvl="4" marL="2286000" algn="l">
              <a:lnSpc>
                <a:spcPct val="100000"/>
              </a:lnSpc>
              <a:spcBef>
                <a:spcPts val="200"/>
              </a:spcBef>
              <a:spcAft>
                <a:spcPts val="0"/>
              </a:spcAft>
              <a:buClr>
                <a:schemeClr val="dk1"/>
              </a:buClr>
              <a:buSzPts val="800"/>
              <a:buChar char="»"/>
              <a:defRPr sz="800"/>
            </a:lvl5pPr>
            <a:lvl6pPr indent="-279400" lvl="5" marL="2743200" algn="l">
              <a:lnSpc>
                <a:spcPct val="100000"/>
              </a:lnSpc>
              <a:spcBef>
                <a:spcPts val="200"/>
              </a:spcBef>
              <a:spcAft>
                <a:spcPts val="0"/>
              </a:spcAft>
              <a:buClr>
                <a:schemeClr val="dk1"/>
              </a:buClr>
              <a:buSzPts val="800"/>
              <a:buChar char="•"/>
              <a:defRPr sz="800"/>
            </a:lvl6pPr>
            <a:lvl7pPr indent="-279400" lvl="6" marL="3200400" algn="l">
              <a:lnSpc>
                <a:spcPct val="100000"/>
              </a:lnSpc>
              <a:spcBef>
                <a:spcPts val="200"/>
              </a:spcBef>
              <a:spcAft>
                <a:spcPts val="0"/>
              </a:spcAft>
              <a:buClr>
                <a:schemeClr val="dk1"/>
              </a:buClr>
              <a:buSzPts val="800"/>
              <a:buChar char="•"/>
              <a:defRPr sz="800"/>
            </a:lvl7pPr>
            <a:lvl8pPr indent="-279400" lvl="7" marL="3657600" algn="l">
              <a:lnSpc>
                <a:spcPct val="100000"/>
              </a:lnSpc>
              <a:spcBef>
                <a:spcPts val="200"/>
              </a:spcBef>
              <a:spcAft>
                <a:spcPts val="0"/>
              </a:spcAft>
              <a:buClr>
                <a:schemeClr val="dk1"/>
              </a:buClr>
              <a:buSzPts val="800"/>
              <a:buChar char="•"/>
              <a:defRPr sz="800"/>
            </a:lvl8pPr>
            <a:lvl9pPr indent="-279400" lvl="8" marL="4114800" algn="l">
              <a:lnSpc>
                <a:spcPct val="100000"/>
              </a:lnSpc>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lnSpc>
                <a:spcPct val="100000"/>
              </a:lnSpc>
              <a:spcBef>
                <a:spcPts val="0"/>
              </a:spcBef>
              <a:spcAft>
                <a:spcPts val="0"/>
              </a:spcAft>
              <a:buClr>
                <a:schemeClr val="dk1"/>
              </a:buClr>
              <a:buSzPts val="1000"/>
              <a:buFont typeface="Calibri"/>
              <a:buNone/>
              <a:defRPr b="1" sz="1000"/>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lnSpc>
                <a:spcPct val="100000"/>
              </a:lnSpc>
              <a:spcBef>
                <a:spcPts val="300"/>
              </a:spcBef>
              <a:spcAft>
                <a:spcPts val="0"/>
              </a:spcAft>
              <a:buClr>
                <a:schemeClr val="dk1"/>
              </a:buClr>
              <a:buSzPts val="1600"/>
              <a:buChar char="•"/>
              <a:defRPr sz="1600"/>
            </a:lvl1pPr>
            <a:lvl2pPr indent="-317500" lvl="1" marL="914400" algn="l">
              <a:lnSpc>
                <a:spcPct val="100000"/>
              </a:lnSpc>
              <a:spcBef>
                <a:spcPts val="300"/>
              </a:spcBef>
              <a:spcAft>
                <a:spcPts val="0"/>
              </a:spcAft>
              <a:buClr>
                <a:schemeClr val="dk1"/>
              </a:buClr>
              <a:buSzPts val="1400"/>
              <a:buChar char="–"/>
              <a:defRPr sz="1400"/>
            </a:lvl2pPr>
            <a:lvl3pPr indent="-304800" lvl="2" marL="1371600" algn="l">
              <a:lnSpc>
                <a:spcPct val="100000"/>
              </a:lnSpc>
              <a:spcBef>
                <a:spcPts val="200"/>
              </a:spcBef>
              <a:spcAft>
                <a:spcPts val="0"/>
              </a:spcAft>
              <a:buClr>
                <a:schemeClr val="dk1"/>
              </a:buClr>
              <a:buSzPts val="1200"/>
              <a:buChar char="•"/>
              <a:defRPr sz="1200"/>
            </a:lvl3pPr>
            <a:lvl4pPr indent="-292100" lvl="3" marL="1828800" algn="l">
              <a:lnSpc>
                <a:spcPct val="100000"/>
              </a:lnSpc>
              <a:spcBef>
                <a:spcPts val="200"/>
              </a:spcBef>
              <a:spcAft>
                <a:spcPts val="0"/>
              </a:spcAft>
              <a:buClr>
                <a:schemeClr val="dk1"/>
              </a:buClr>
              <a:buSzPts val="1000"/>
              <a:buChar char="–"/>
              <a:defRPr sz="1000"/>
            </a:lvl4pPr>
            <a:lvl5pPr indent="-292100" lvl="4" marL="2286000" algn="l">
              <a:lnSpc>
                <a:spcPct val="100000"/>
              </a:lnSpc>
              <a:spcBef>
                <a:spcPts val="200"/>
              </a:spcBef>
              <a:spcAft>
                <a:spcPts val="0"/>
              </a:spcAft>
              <a:buClr>
                <a:schemeClr val="dk1"/>
              </a:buClr>
              <a:buSzPts val="1000"/>
              <a:buChar char="»"/>
              <a:defRPr sz="1000"/>
            </a:lvl5pPr>
            <a:lvl6pPr indent="-292100" lvl="5" marL="2743200" algn="l">
              <a:lnSpc>
                <a:spcPct val="100000"/>
              </a:lnSpc>
              <a:spcBef>
                <a:spcPts val="200"/>
              </a:spcBef>
              <a:spcAft>
                <a:spcPts val="0"/>
              </a:spcAft>
              <a:buClr>
                <a:schemeClr val="dk1"/>
              </a:buClr>
              <a:buSzPts val="1000"/>
              <a:buChar char="•"/>
              <a:defRPr sz="1000"/>
            </a:lvl6pPr>
            <a:lvl7pPr indent="-292100" lvl="6" marL="3200400" algn="l">
              <a:lnSpc>
                <a:spcPct val="100000"/>
              </a:lnSpc>
              <a:spcBef>
                <a:spcPts val="200"/>
              </a:spcBef>
              <a:spcAft>
                <a:spcPts val="0"/>
              </a:spcAft>
              <a:buClr>
                <a:schemeClr val="dk1"/>
              </a:buClr>
              <a:buSzPts val="1000"/>
              <a:buChar char="•"/>
              <a:defRPr sz="1000"/>
            </a:lvl7pPr>
            <a:lvl8pPr indent="-292100" lvl="7" marL="3657600" algn="l">
              <a:lnSpc>
                <a:spcPct val="100000"/>
              </a:lnSpc>
              <a:spcBef>
                <a:spcPts val="200"/>
              </a:spcBef>
              <a:spcAft>
                <a:spcPts val="0"/>
              </a:spcAft>
              <a:buClr>
                <a:schemeClr val="dk1"/>
              </a:buClr>
              <a:buSzPts val="1000"/>
              <a:buChar char="•"/>
              <a:defRPr sz="1000"/>
            </a:lvl8pPr>
            <a:lvl9pPr indent="-292100" lvl="8" marL="4114800" algn="l">
              <a:lnSpc>
                <a:spcPct val="100000"/>
              </a:lnSpc>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lnSpc>
                <a:spcPct val="100000"/>
              </a:lnSpc>
              <a:spcBef>
                <a:spcPts val="100"/>
              </a:spcBef>
              <a:spcAft>
                <a:spcPts val="0"/>
              </a:spcAft>
              <a:buClr>
                <a:schemeClr val="dk1"/>
              </a:buClr>
              <a:buSzPts val="700"/>
              <a:buNone/>
              <a:defRPr sz="700"/>
            </a:lvl1pPr>
            <a:lvl2pPr indent="-228600" lvl="1" marL="914400" algn="l">
              <a:lnSpc>
                <a:spcPct val="100000"/>
              </a:lnSpc>
              <a:spcBef>
                <a:spcPts val="100"/>
              </a:spcBef>
              <a:spcAft>
                <a:spcPts val="0"/>
              </a:spcAft>
              <a:buClr>
                <a:schemeClr val="dk1"/>
              </a:buClr>
              <a:buSzPts val="600"/>
              <a:buNone/>
              <a:defRPr sz="600"/>
            </a:lvl2pPr>
            <a:lvl3pPr indent="-228600" lvl="2" marL="1371600" algn="l">
              <a:lnSpc>
                <a:spcPct val="100000"/>
              </a:lnSpc>
              <a:spcBef>
                <a:spcPts val="100"/>
              </a:spcBef>
              <a:spcAft>
                <a:spcPts val="0"/>
              </a:spcAft>
              <a:buClr>
                <a:schemeClr val="dk1"/>
              </a:buClr>
              <a:buSzPts val="500"/>
              <a:buNone/>
              <a:defRPr sz="500"/>
            </a:lvl3pPr>
            <a:lvl4pPr indent="-228600" lvl="3" marL="1828800" algn="l">
              <a:lnSpc>
                <a:spcPct val="100000"/>
              </a:lnSpc>
              <a:spcBef>
                <a:spcPts val="100"/>
              </a:spcBef>
              <a:spcAft>
                <a:spcPts val="0"/>
              </a:spcAft>
              <a:buClr>
                <a:schemeClr val="dk1"/>
              </a:buClr>
              <a:buSzPts val="500"/>
              <a:buNone/>
              <a:defRPr sz="500"/>
            </a:lvl4pPr>
            <a:lvl5pPr indent="-228600" lvl="4" marL="2286000" algn="l">
              <a:lnSpc>
                <a:spcPct val="100000"/>
              </a:lnSpc>
              <a:spcBef>
                <a:spcPts val="100"/>
              </a:spcBef>
              <a:spcAft>
                <a:spcPts val="0"/>
              </a:spcAft>
              <a:buClr>
                <a:schemeClr val="dk1"/>
              </a:buClr>
              <a:buSzPts val="500"/>
              <a:buNone/>
              <a:defRPr sz="500"/>
            </a:lvl5pPr>
            <a:lvl6pPr indent="-228600" lvl="5" marL="2743200" algn="l">
              <a:lnSpc>
                <a:spcPct val="100000"/>
              </a:lnSpc>
              <a:spcBef>
                <a:spcPts val="100"/>
              </a:spcBef>
              <a:spcAft>
                <a:spcPts val="0"/>
              </a:spcAft>
              <a:buClr>
                <a:schemeClr val="dk1"/>
              </a:buClr>
              <a:buSzPts val="500"/>
              <a:buNone/>
              <a:defRPr sz="500"/>
            </a:lvl6pPr>
            <a:lvl7pPr indent="-228600" lvl="6" marL="3200400" algn="l">
              <a:lnSpc>
                <a:spcPct val="100000"/>
              </a:lnSpc>
              <a:spcBef>
                <a:spcPts val="100"/>
              </a:spcBef>
              <a:spcAft>
                <a:spcPts val="0"/>
              </a:spcAft>
              <a:buClr>
                <a:schemeClr val="dk1"/>
              </a:buClr>
              <a:buSzPts val="500"/>
              <a:buNone/>
              <a:defRPr sz="500"/>
            </a:lvl7pPr>
            <a:lvl8pPr indent="-228600" lvl="7" marL="3657600" algn="l">
              <a:lnSpc>
                <a:spcPct val="100000"/>
              </a:lnSpc>
              <a:spcBef>
                <a:spcPts val="100"/>
              </a:spcBef>
              <a:spcAft>
                <a:spcPts val="0"/>
              </a:spcAft>
              <a:buClr>
                <a:schemeClr val="dk1"/>
              </a:buClr>
              <a:buSzPts val="500"/>
              <a:buNone/>
              <a:defRPr sz="500"/>
            </a:lvl8pPr>
            <a:lvl9pPr indent="-228600" lvl="8" marL="4114800" algn="l">
              <a:lnSpc>
                <a:spcPct val="100000"/>
              </a:lnSpc>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lnSpc>
                <a:spcPct val="100000"/>
              </a:lnSpc>
              <a:spcBef>
                <a:spcPts val="0"/>
              </a:spcBef>
              <a:spcAft>
                <a:spcPts val="0"/>
              </a:spcAft>
              <a:buClr>
                <a:schemeClr val="dk1"/>
              </a:buClr>
              <a:buSzPts val="1000"/>
              <a:buFont typeface="Calibri"/>
              <a:buNone/>
              <a:defRPr b="1" sz="1000"/>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lnSpc>
                <a:spcPct val="100000"/>
              </a:lnSpc>
              <a:spcBef>
                <a:spcPts val="100"/>
              </a:spcBef>
              <a:spcAft>
                <a:spcPts val="0"/>
              </a:spcAft>
              <a:buClr>
                <a:schemeClr val="dk1"/>
              </a:buClr>
              <a:buSzPts val="700"/>
              <a:buNone/>
              <a:defRPr sz="700"/>
            </a:lvl1pPr>
            <a:lvl2pPr indent="-228600" lvl="1" marL="914400" algn="l">
              <a:lnSpc>
                <a:spcPct val="100000"/>
              </a:lnSpc>
              <a:spcBef>
                <a:spcPts val="100"/>
              </a:spcBef>
              <a:spcAft>
                <a:spcPts val="0"/>
              </a:spcAft>
              <a:buClr>
                <a:schemeClr val="dk1"/>
              </a:buClr>
              <a:buSzPts val="600"/>
              <a:buNone/>
              <a:defRPr sz="600"/>
            </a:lvl2pPr>
            <a:lvl3pPr indent="-228600" lvl="2" marL="1371600" algn="l">
              <a:lnSpc>
                <a:spcPct val="100000"/>
              </a:lnSpc>
              <a:spcBef>
                <a:spcPts val="100"/>
              </a:spcBef>
              <a:spcAft>
                <a:spcPts val="0"/>
              </a:spcAft>
              <a:buClr>
                <a:schemeClr val="dk1"/>
              </a:buClr>
              <a:buSzPts val="500"/>
              <a:buNone/>
              <a:defRPr sz="500"/>
            </a:lvl3pPr>
            <a:lvl4pPr indent="-228600" lvl="3" marL="1828800" algn="l">
              <a:lnSpc>
                <a:spcPct val="100000"/>
              </a:lnSpc>
              <a:spcBef>
                <a:spcPts val="100"/>
              </a:spcBef>
              <a:spcAft>
                <a:spcPts val="0"/>
              </a:spcAft>
              <a:buClr>
                <a:schemeClr val="dk1"/>
              </a:buClr>
              <a:buSzPts val="500"/>
              <a:buNone/>
              <a:defRPr sz="500"/>
            </a:lvl4pPr>
            <a:lvl5pPr indent="-228600" lvl="4" marL="2286000" algn="l">
              <a:lnSpc>
                <a:spcPct val="100000"/>
              </a:lnSpc>
              <a:spcBef>
                <a:spcPts val="100"/>
              </a:spcBef>
              <a:spcAft>
                <a:spcPts val="0"/>
              </a:spcAft>
              <a:buClr>
                <a:schemeClr val="dk1"/>
              </a:buClr>
              <a:buSzPts val="500"/>
              <a:buNone/>
              <a:defRPr sz="500"/>
            </a:lvl5pPr>
            <a:lvl6pPr indent="-228600" lvl="5" marL="2743200" algn="l">
              <a:lnSpc>
                <a:spcPct val="100000"/>
              </a:lnSpc>
              <a:spcBef>
                <a:spcPts val="100"/>
              </a:spcBef>
              <a:spcAft>
                <a:spcPts val="0"/>
              </a:spcAft>
              <a:buClr>
                <a:schemeClr val="dk1"/>
              </a:buClr>
              <a:buSzPts val="500"/>
              <a:buNone/>
              <a:defRPr sz="500"/>
            </a:lvl6pPr>
            <a:lvl7pPr indent="-228600" lvl="6" marL="3200400" algn="l">
              <a:lnSpc>
                <a:spcPct val="100000"/>
              </a:lnSpc>
              <a:spcBef>
                <a:spcPts val="100"/>
              </a:spcBef>
              <a:spcAft>
                <a:spcPts val="0"/>
              </a:spcAft>
              <a:buClr>
                <a:schemeClr val="dk1"/>
              </a:buClr>
              <a:buSzPts val="500"/>
              <a:buNone/>
              <a:defRPr sz="500"/>
            </a:lvl7pPr>
            <a:lvl8pPr indent="-228600" lvl="7" marL="3657600" algn="l">
              <a:lnSpc>
                <a:spcPct val="100000"/>
              </a:lnSpc>
              <a:spcBef>
                <a:spcPts val="100"/>
              </a:spcBef>
              <a:spcAft>
                <a:spcPts val="0"/>
              </a:spcAft>
              <a:buClr>
                <a:schemeClr val="dk1"/>
              </a:buClr>
              <a:buSzPts val="500"/>
              <a:buNone/>
              <a:defRPr sz="500"/>
            </a:lvl8pPr>
            <a:lvl9pPr indent="-228600" lvl="8" marL="4114800" algn="l">
              <a:lnSpc>
                <a:spcPct val="100000"/>
              </a:lnSpc>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5" name="Google Shape;115;p23"/>
          <p:cNvSpPr txBox="1"/>
          <p:nvPr>
            <p:ph idx="1" type="body"/>
          </p:nvPr>
        </p:nvSpPr>
        <p:spPr>
          <a:xfrm rot="5400000">
            <a:off x="1154510" y="-125809"/>
            <a:ext cx="2262981" cy="4114800"/>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1"/>
            <a:ext cx="2925763" cy="10287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1" name="Shape 131"/>
        <p:cNvGrpSpPr/>
        <p:nvPr/>
      </p:nvGrpSpPr>
      <p:grpSpPr>
        <a:xfrm>
          <a:off x="0" y="0"/>
          <a:ext cx="0" cy="0"/>
          <a:chOff x="0" y="0"/>
          <a:chExt cx="0" cy="0"/>
        </a:xfrm>
      </p:grpSpPr>
      <p:sp>
        <p:nvSpPr>
          <p:cNvPr id="132" name="Google Shape;132;p2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33" name="Google Shape;133;p2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34" name="Google Shape;134;p2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5" name="Shape 135"/>
        <p:cNvGrpSpPr/>
        <p:nvPr/>
      </p:nvGrpSpPr>
      <p:grpSpPr>
        <a:xfrm>
          <a:off x="0" y="0"/>
          <a:ext cx="0" cy="0"/>
          <a:chOff x="0" y="0"/>
          <a:chExt cx="0" cy="0"/>
        </a:xfrm>
      </p:grpSpPr>
      <p:sp>
        <p:nvSpPr>
          <p:cNvPr id="136" name="Google Shape;136;p27"/>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37" name="Google Shape;137;p27"/>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138" name="Google Shape;138;p2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9" name="Google Shape;139;p2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0" name="Google Shape;140;p2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1" name="Shape 141"/>
        <p:cNvGrpSpPr/>
        <p:nvPr/>
      </p:nvGrpSpPr>
      <p:grpSpPr>
        <a:xfrm>
          <a:off x="0" y="0"/>
          <a:ext cx="0" cy="0"/>
          <a:chOff x="0" y="0"/>
          <a:chExt cx="0" cy="0"/>
        </a:xfrm>
      </p:grpSpPr>
      <p:sp>
        <p:nvSpPr>
          <p:cNvPr id="142" name="Google Shape;142;p2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3" name="Google Shape;143;p28"/>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44" name="Google Shape;144;p2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5" name="Google Shape;145;p2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6" name="Google Shape;146;p2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7" name="Shape 147"/>
        <p:cNvGrpSpPr/>
        <p:nvPr/>
      </p:nvGrpSpPr>
      <p:grpSpPr>
        <a:xfrm>
          <a:off x="0" y="0"/>
          <a:ext cx="0" cy="0"/>
          <a:chOff x="0" y="0"/>
          <a:chExt cx="0" cy="0"/>
        </a:xfrm>
      </p:grpSpPr>
      <p:sp>
        <p:nvSpPr>
          <p:cNvPr id="148" name="Google Shape;148;p29"/>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9" name="Google Shape;149;p29"/>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150" name="Google Shape;150;p2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1" name="Google Shape;151;p2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2" name="Google Shape;152;p2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3" name="Shape 153"/>
        <p:cNvGrpSpPr/>
        <p:nvPr/>
      </p:nvGrpSpPr>
      <p:grpSpPr>
        <a:xfrm>
          <a:off x="0" y="0"/>
          <a:ext cx="0" cy="0"/>
          <a:chOff x="0" y="0"/>
          <a:chExt cx="0" cy="0"/>
        </a:xfrm>
      </p:grpSpPr>
      <p:sp>
        <p:nvSpPr>
          <p:cNvPr id="154" name="Google Shape;154;p3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55" name="Google Shape;155;p30"/>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56" name="Google Shape;156;p30"/>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57" name="Google Shape;157;p3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8" name="Google Shape;158;p3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9" name="Google Shape;159;p3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0" name="Shape 160"/>
        <p:cNvGrpSpPr/>
        <p:nvPr/>
      </p:nvGrpSpPr>
      <p:grpSpPr>
        <a:xfrm>
          <a:off x="0" y="0"/>
          <a:ext cx="0" cy="0"/>
          <a:chOff x="0" y="0"/>
          <a:chExt cx="0" cy="0"/>
        </a:xfrm>
      </p:grpSpPr>
      <p:sp>
        <p:nvSpPr>
          <p:cNvPr id="161" name="Google Shape;161;p31"/>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62" name="Google Shape;162;p31"/>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63" name="Google Shape;163;p31"/>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64" name="Google Shape;164;p31"/>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65" name="Google Shape;165;p31"/>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66" name="Google Shape;166;p3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7" name="Google Shape;167;p3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8" name="Google Shape;168;p3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9" name="Shape 169"/>
        <p:cNvGrpSpPr/>
        <p:nvPr/>
      </p:nvGrpSpPr>
      <p:grpSpPr>
        <a:xfrm>
          <a:off x="0" y="0"/>
          <a:ext cx="0" cy="0"/>
          <a:chOff x="0" y="0"/>
          <a:chExt cx="0" cy="0"/>
        </a:xfrm>
      </p:grpSpPr>
      <p:sp>
        <p:nvSpPr>
          <p:cNvPr id="170" name="Google Shape;170;p32"/>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71" name="Google Shape;171;p3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2" name="Google Shape;172;p3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3" name="Google Shape;173;p3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4" name="Shape 174"/>
        <p:cNvGrpSpPr/>
        <p:nvPr/>
      </p:nvGrpSpPr>
      <p:grpSpPr>
        <a:xfrm>
          <a:off x="0" y="0"/>
          <a:ext cx="0" cy="0"/>
          <a:chOff x="0" y="0"/>
          <a:chExt cx="0" cy="0"/>
        </a:xfrm>
      </p:grpSpPr>
      <p:sp>
        <p:nvSpPr>
          <p:cNvPr id="175" name="Google Shape;175;p33"/>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76" name="Google Shape;176;p33"/>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77" name="Google Shape;177;p33"/>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78" name="Google Shape;178;p3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9" name="Google Shape;179;p3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80" name="Google Shape;180;p3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1" name="Shape 181"/>
        <p:cNvGrpSpPr/>
        <p:nvPr/>
      </p:nvGrpSpPr>
      <p:grpSpPr>
        <a:xfrm>
          <a:off x="0" y="0"/>
          <a:ext cx="0" cy="0"/>
          <a:chOff x="0" y="0"/>
          <a:chExt cx="0" cy="0"/>
        </a:xfrm>
      </p:grpSpPr>
      <p:sp>
        <p:nvSpPr>
          <p:cNvPr id="182" name="Google Shape;182;p34"/>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83" name="Google Shape;183;p34"/>
          <p:cNvSpPr/>
          <p:nvPr>
            <p:ph idx="2" type="pic"/>
          </p:nvPr>
        </p:nvSpPr>
        <p:spPr>
          <a:xfrm>
            <a:off x="896144" y="306388"/>
            <a:ext cx="2743200" cy="2057400"/>
          </a:xfrm>
          <a:prstGeom prst="rect">
            <a:avLst/>
          </a:prstGeom>
          <a:noFill/>
          <a:ln>
            <a:noFill/>
          </a:ln>
        </p:spPr>
      </p:sp>
      <p:sp>
        <p:nvSpPr>
          <p:cNvPr id="184" name="Google Shape;184;p34"/>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85" name="Google Shape;185;p3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86" name="Google Shape;186;p3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87" name="Google Shape;187;p3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8" name="Shape 188"/>
        <p:cNvGrpSpPr/>
        <p:nvPr/>
      </p:nvGrpSpPr>
      <p:grpSpPr>
        <a:xfrm>
          <a:off x="0" y="0"/>
          <a:ext cx="0" cy="0"/>
          <a:chOff x="0" y="0"/>
          <a:chExt cx="0" cy="0"/>
        </a:xfrm>
      </p:grpSpPr>
      <p:sp>
        <p:nvSpPr>
          <p:cNvPr id="189" name="Google Shape;189;p35"/>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90" name="Google Shape;190;p35"/>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91" name="Google Shape;191;p3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2" name="Google Shape;192;p3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3" name="Google Shape;193;p3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4" name="Shape 194"/>
        <p:cNvGrpSpPr/>
        <p:nvPr/>
      </p:nvGrpSpPr>
      <p:grpSpPr>
        <a:xfrm>
          <a:off x="0" y="0"/>
          <a:ext cx="0" cy="0"/>
          <a:chOff x="0" y="0"/>
          <a:chExt cx="0" cy="0"/>
        </a:xfrm>
      </p:grpSpPr>
      <p:sp>
        <p:nvSpPr>
          <p:cNvPr id="195" name="Google Shape;195;p36"/>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96" name="Google Shape;196;p36"/>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97" name="Google Shape;197;p3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8" name="Google Shape;198;p3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9" name="Google Shape;199;p3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3.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lnSpc>
                <a:spcPct val="100000"/>
              </a:lnSpc>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127" name="Google Shape;127;p25"/>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128" name="Google Shape;128;p2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lnSpc>
                <a:spcPct val="100000"/>
              </a:lnSpc>
              <a:spcBef>
                <a:spcPts val="0"/>
              </a:spcBef>
              <a:spcAft>
                <a:spcPts val="0"/>
              </a:spcAft>
              <a:buSzPts val="700"/>
              <a:buNone/>
              <a:defRPr b="0" i="0" sz="6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9pPr>
          </a:lstStyle>
          <a:p/>
        </p:txBody>
      </p:sp>
      <p:sp>
        <p:nvSpPr>
          <p:cNvPr id="129" name="Google Shape;129;p2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lnSpc>
                <a:spcPct val="100000"/>
              </a:lnSpc>
              <a:spcBef>
                <a:spcPts val="0"/>
              </a:spcBef>
              <a:spcAft>
                <a:spcPts val="0"/>
              </a:spcAft>
              <a:buSzPts val="700"/>
              <a:buNone/>
              <a:defRPr b="0" i="0" sz="6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700"/>
              <a:buNone/>
              <a:defRPr b="0" i="0" sz="700" u="none" cap="none" strike="noStrike">
                <a:solidFill>
                  <a:srgbClr val="000000"/>
                </a:solidFill>
                <a:latin typeface="Arial"/>
                <a:ea typeface="Arial"/>
                <a:cs typeface="Arial"/>
                <a:sym typeface="Arial"/>
              </a:defRPr>
            </a:lvl9pPr>
          </a:lstStyle>
          <a:p/>
        </p:txBody>
      </p:sp>
      <p:sp>
        <p:nvSpPr>
          <p:cNvPr id="130" name="Google Shape;130;p2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None/>
              <a:defRPr b="0" i="0" sz="6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6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6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6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6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6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6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6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6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9.png"/><Relationship Id="rId4" Type="http://schemas.openxmlformats.org/officeDocument/2006/relationships/image" Target="../media/image30.png"/><Relationship Id="rId11" Type="http://schemas.openxmlformats.org/officeDocument/2006/relationships/image" Target="../media/image12.png"/><Relationship Id="rId10" Type="http://schemas.openxmlformats.org/officeDocument/2006/relationships/image" Target="../media/image8.png"/><Relationship Id="rId9"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3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hyperlink" Target="http://talkspace.com" TargetMode="External"/><Relationship Id="rId4" Type="http://schemas.openxmlformats.org/officeDocument/2006/relationships/hyperlink" Target="http://betterhelp.com" TargetMode="External"/><Relationship Id="rId11" Type="http://schemas.openxmlformats.org/officeDocument/2006/relationships/hyperlink" Target="https://www.nimh.nih.gov/health/statistics/mental-illness" TargetMode="External"/><Relationship Id="rId10" Type="http://schemas.openxmlformats.org/officeDocument/2006/relationships/hyperlink" Target="https://www.datafiles.samhsa.gov/dataset/mental-health-client-level-data-2022-mh-cld-2022-ds0001" TargetMode="External"/><Relationship Id="rId12" Type="http://schemas.openxmlformats.org/officeDocument/2006/relationships/hyperlink" Target="https://www.globenewswire.com/news-release/2024/07/10/2911387/0/en/Mental-Health-Market-Size-to-Hit-US-566-07-Billion-By-2032-With-CAGR-of-3-20-Driven-by-Raising-Prevalence-of-Mental-Disorders-Research-by-SNS-Insider.html" TargetMode="External"/><Relationship Id="rId9" Type="http://schemas.openxmlformats.org/officeDocument/2006/relationships/hyperlink" Target="https://www2.deloitte.com/us/en/insights/industry/health-care/economic-burden-mental-health-inequities.html" TargetMode="External"/><Relationship Id="rId5" Type="http://schemas.openxmlformats.org/officeDocument/2006/relationships/hyperlink" Target="https://www.grandviewresearch.com/industry-analysis/telehealth-market-report" TargetMode="External"/><Relationship Id="rId6" Type="http://schemas.openxmlformats.org/officeDocument/2006/relationships/hyperlink" Target="https://www.hhs.gov/hipaa/for-professionals/security/laws-regulations/index.html" TargetMode="External"/><Relationship Id="rId7" Type="http://schemas.openxmlformats.org/officeDocument/2006/relationships/hyperlink" Target="https://mhanational.org/" TargetMode="External"/><Relationship Id="rId8" Type="http://schemas.openxmlformats.org/officeDocument/2006/relationships/hyperlink" Target="https://www.hhs.gov/about/news/2024/07/30/samhsa-releases-annual-national-survey-drug-use-and-health.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35.png"/><Relationship Id="rId5" Type="http://schemas.openxmlformats.org/officeDocument/2006/relationships/hyperlink" Target="http://drive.google.com/file/d/1-CE415b5SE176xChpJTnKVhhCjlLLuRt/view" TargetMode="External"/><Relationship Id="rId6"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8.jpg"/><Relationship Id="rId4" Type="http://schemas.openxmlformats.org/officeDocument/2006/relationships/image" Target="../media/image20.png"/><Relationship Id="rId5" Type="http://schemas.openxmlformats.org/officeDocument/2006/relationships/image" Target="../media/image39.jpg"/><Relationship Id="rId6" Type="http://schemas.openxmlformats.org/officeDocument/2006/relationships/image" Target="../media/image2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cxnSp>
        <p:nvCxnSpPr>
          <p:cNvPr id="204" name="Google Shape;204;p37"/>
          <p:cNvCxnSpPr/>
          <p:nvPr/>
        </p:nvCxnSpPr>
        <p:spPr>
          <a:xfrm rot="-5400000">
            <a:off x="-617719" y="3356091"/>
            <a:ext cx="2287950" cy="0"/>
          </a:xfrm>
          <a:prstGeom prst="straightConnector1">
            <a:avLst/>
          </a:prstGeom>
          <a:noFill/>
          <a:ln cap="rnd" cmpd="sng" w="95250">
            <a:solidFill>
              <a:srgbClr val="BDC3C1"/>
            </a:solidFill>
            <a:prstDash val="solid"/>
            <a:round/>
            <a:headEnd len="sm" w="sm" type="none"/>
            <a:tailEnd len="sm" w="sm" type="none"/>
          </a:ln>
        </p:spPr>
      </p:cxnSp>
      <p:cxnSp>
        <p:nvCxnSpPr>
          <p:cNvPr id="205" name="Google Shape;205;p37"/>
          <p:cNvCxnSpPr/>
          <p:nvPr/>
        </p:nvCxnSpPr>
        <p:spPr>
          <a:xfrm rot="-5400000">
            <a:off x="-622825" y="2062556"/>
            <a:ext cx="2287950" cy="0"/>
          </a:xfrm>
          <a:prstGeom prst="straightConnector1">
            <a:avLst/>
          </a:prstGeom>
          <a:noFill/>
          <a:ln cap="rnd" cmpd="sng" w="95250">
            <a:solidFill>
              <a:srgbClr val="014A74"/>
            </a:solidFill>
            <a:prstDash val="solid"/>
            <a:round/>
            <a:headEnd len="sm" w="sm" type="none"/>
            <a:tailEnd len="sm" w="sm" type="none"/>
          </a:ln>
        </p:spPr>
      </p:cxnSp>
      <p:cxnSp>
        <p:nvCxnSpPr>
          <p:cNvPr id="206" name="Google Shape;206;p37"/>
          <p:cNvCxnSpPr/>
          <p:nvPr/>
        </p:nvCxnSpPr>
        <p:spPr>
          <a:xfrm rot="-9494">
            <a:off x="1524557" y="4344266"/>
            <a:ext cx="2118308" cy="0"/>
          </a:xfrm>
          <a:prstGeom prst="straightConnector1">
            <a:avLst/>
          </a:prstGeom>
          <a:noFill/>
          <a:ln cap="rnd" cmpd="sng" w="28575">
            <a:solidFill>
              <a:srgbClr val="BDC3C1"/>
            </a:solidFill>
            <a:prstDash val="solid"/>
            <a:round/>
            <a:headEnd len="sm" w="sm" type="none"/>
            <a:tailEnd len="sm" w="sm" type="none"/>
          </a:ln>
        </p:spPr>
      </p:cxnSp>
      <p:sp>
        <p:nvSpPr>
          <p:cNvPr id="207" name="Google Shape;207;p37"/>
          <p:cNvSpPr/>
          <p:nvPr/>
        </p:nvSpPr>
        <p:spPr>
          <a:xfrm rot="10800000">
            <a:off x="4308825" y="-287"/>
            <a:ext cx="1254125" cy="1086072"/>
          </a:xfrm>
          <a:custGeom>
            <a:rect b="b" l="l" r="r" t="t"/>
            <a:pathLst>
              <a:path extrusionOk="0" h="5499100" w="6350000">
                <a:moveTo>
                  <a:pt x="0" y="5499100"/>
                </a:moveTo>
                <a:lnTo>
                  <a:pt x="3175000" y="0"/>
                </a:lnTo>
                <a:lnTo>
                  <a:pt x="6350000" y="5499100"/>
                </a:lnTo>
                <a:lnTo>
                  <a:pt x="0" y="5499100"/>
                </a:lnTo>
                <a:close/>
              </a:path>
            </a:pathLst>
          </a:custGeom>
          <a:solidFill>
            <a:srgbClr val="014A74"/>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08" name="Google Shape;208;p37"/>
          <p:cNvSpPr txBox="1"/>
          <p:nvPr/>
        </p:nvSpPr>
        <p:spPr>
          <a:xfrm>
            <a:off x="828413" y="1063155"/>
            <a:ext cx="4107600" cy="1091850"/>
          </a:xfrm>
          <a:prstGeom prst="rect">
            <a:avLst/>
          </a:prstGeom>
          <a:noFill/>
          <a:ln>
            <a:noFill/>
          </a:ln>
        </p:spPr>
        <p:txBody>
          <a:bodyPr anchorCtr="0" anchor="t" bIns="0" lIns="0" spcFirstLastPara="1" rIns="0" wrap="square" tIns="0">
            <a:spAutoFit/>
          </a:bodyPr>
          <a:lstStyle/>
          <a:p>
            <a:pPr indent="0" lvl="0" marL="0" marR="0" rtl="0" algn="l">
              <a:lnSpc>
                <a:spcPct val="90995"/>
              </a:lnSpc>
              <a:spcBef>
                <a:spcPts val="0"/>
              </a:spcBef>
              <a:spcAft>
                <a:spcPts val="0"/>
              </a:spcAft>
              <a:buClr>
                <a:srgbClr val="000000"/>
              </a:buClr>
              <a:buSzPts val="4600"/>
              <a:buFont typeface="Arial"/>
              <a:buNone/>
            </a:pPr>
            <a:r>
              <a:rPr b="1" i="0" lang="en" sz="4600" u="none" cap="none" strike="noStrike">
                <a:solidFill>
                  <a:srgbClr val="014A74"/>
                </a:solidFill>
                <a:latin typeface="Arial"/>
                <a:ea typeface="Arial"/>
                <a:cs typeface="Arial"/>
                <a:sym typeface="Arial"/>
              </a:rPr>
              <a:t>THERAPIZE</a:t>
            </a:r>
            <a:endParaRPr b="0" i="0" sz="700" u="none" cap="none" strike="noStrike">
              <a:solidFill>
                <a:srgbClr val="000000"/>
              </a:solidFill>
              <a:latin typeface="Arial"/>
              <a:ea typeface="Arial"/>
              <a:cs typeface="Arial"/>
              <a:sym typeface="Arial"/>
            </a:endParaRPr>
          </a:p>
          <a:p>
            <a:pPr indent="0" lvl="0" marL="0" marR="0" rtl="0" algn="l">
              <a:lnSpc>
                <a:spcPct val="90995"/>
              </a:lnSpc>
              <a:spcBef>
                <a:spcPts val="0"/>
              </a:spcBef>
              <a:spcAft>
                <a:spcPts val="0"/>
              </a:spcAft>
              <a:buClr>
                <a:srgbClr val="000000"/>
              </a:buClr>
              <a:buSzPts val="4600"/>
              <a:buFont typeface="Arial"/>
              <a:buNone/>
            </a:pPr>
            <a:r>
              <a:t/>
            </a:r>
            <a:endParaRPr b="1" i="0" sz="4600" u="none" cap="none" strike="noStrike">
              <a:solidFill>
                <a:srgbClr val="014A74"/>
              </a:solidFill>
              <a:latin typeface="Arial"/>
              <a:ea typeface="Arial"/>
              <a:cs typeface="Arial"/>
              <a:sym typeface="Arial"/>
            </a:endParaRPr>
          </a:p>
        </p:txBody>
      </p:sp>
      <p:sp>
        <p:nvSpPr>
          <p:cNvPr id="209" name="Google Shape;209;p37"/>
          <p:cNvSpPr/>
          <p:nvPr/>
        </p:nvSpPr>
        <p:spPr>
          <a:xfrm>
            <a:off x="4543409" y="1085785"/>
            <a:ext cx="785813" cy="680514"/>
          </a:xfrm>
          <a:custGeom>
            <a:rect b="b" l="l" r="r" t="t"/>
            <a:pathLst>
              <a:path extrusionOk="0" h="5499100" w="6350000">
                <a:moveTo>
                  <a:pt x="0" y="5499100"/>
                </a:moveTo>
                <a:lnTo>
                  <a:pt x="3175000" y="0"/>
                </a:lnTo>
                <a:lnTo>
                  <a:pt x="6350000" y="5499100"/>
                </a:lnTo>
                <a:lnTo>
                  <a:pt x="0" y="5499100"/>
                </a:lnTo>
                <a:close/>
              </a:path>
            </a:pathLst>
          </a:custGeom>
          <a:solidFill>
            <a:srgbClr val="BDC3C1"/>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10" name="Google Shape;210;p37"/>
          <p:cNvSpPr/>
          <p:nvPr/>
        </p:nvSpPr>
        <p:spPr>
          <a:xfrm>
            <a:off x="0" y="4837917"/>
            <a:ext cx="9139972" cy="305449"/>
          </a:xfrm>
          <a:custGeom>
            <a:rect b="b" l="l" r="r" t="t"/>
            <a:pathLst>
              <a:path extrusionOk="0" h="222955" w="6671512">
                <a:moveTo>
                  <a:pt x="0" y="0"/>
                </a:moveTo>
                <a:lnTo>
                  <a:pt x="6671512" y="0"/>
                </a:lnTo>
                <a:lnTo>
                  <a:pt x="6671512" y="222955"/>
                </a:lnTo>
                <a:lnTo>
                  <a:pt x="0" y="222955"/>
                </a:lnTo>
                <a:close/>
              </a:path>
            </a:pathLst>
          </a:custGeom>
          <a:solidFill>
            <a:srgbClr val="014A74">
              <a:alpha val="51372"/>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11" name="Google Shape;211;p37"/>
          <p:cNvSpPr/>
          <p:nvPr/>
        </p:nvSpPr>
        <p:spPr>
          <a:xfrm>
            <a:off x="0" y="4837917"/>
            <a:ext cx="4933879" cy="305449"/>
          </a:xfrm>
          <a:custGeom>
            <a:rect b="b" l="l" r="r" t="t"/>
            <a:pathLst>
              <a:path extrusionOk="0" h="222955" w="3601371">
                <a:moveTo>
                  <a:pt x="0" y="0"/>
                </a:moveTo>
                <a:lnTo>
                  <a:pt x="3601371" y="0"/>
                </a:lnTo>
                <a:lnTo>
                  <a:pt x="3601371" y="222955"/>
                </a:lnTo>
                <a:lnTo>
                  <a:pt x="0" y="222955"/>
                </a:lnTo>
                <a:close/>
              </a:path>
            </a:pathLst>
          </a:custGeom>
          <a:solidFill>
            <a:srgbClr val="014A74">
              <a:alpha val="51372"/>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12" name="Google Shape;212;p37"/>
          <p:cNvSpPr/>
          <p:nvPr/>
        </p:nvSpPr>
        <p:spPr>
          <a:xfrm>
            <a:off x="5724895" y="0"/>
            <a:ext cx="3419987" cy="4837917"/>
          </a:xfrm>
          <a:custGeom>
            <a:rect b="b" l="l" r="r" t="t"/>
            <a:pathLst>
              <a:path extrusionOk="0" h="9675834" w="10645873">
                <a:moveTo>
                  <a:pt x="0" y="0"/>
                </a:moveTo>
                <a:lnTo>
                  <a:pt x="10645873" y="0"/>
                </a:lnTo>
                <a:lnTo>
                  <a:pt x="10645873" y="9675834"/>
                </a:lnTo>
                <a:lnTo>
                  <a:pt x="0" y="9675834"/>
                </a:lnTo>
                <a:lnTo>
                  <a:pt x="0" y="0"/>
                </a:lnTo>
                <a:close/>
              </a:path>
            </a:pathLst>
          </a:custGeom>
          <a:blipFill rotWithShape="1">
            <a:blip r:embed="rId3">
              <a:alphaModFix/>
            </a:blip>
            <a:stretch>
              <a:fillRect b="0" l="-107722" r="-55677" t="-24107"/>
            </a:stretch>
          </a:blip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13" name="Google Shape;213;p37"/>
          <p:cNvSpPr txBox="1"/>
          <p:nvPr/>
        </p:nvSpPr>
        <p:spPr>
          <a:xfrm>
            <a:off x="838621" y="1653151"/>
            <a:ext cx="2341200" cy="306900"/>
          </a:xfrm>
          <a:prstGeom prst="rect">
            <a:avLst/>
          </a:prstGeom>
          <a:noFill/>
          <a:ln>
            <a:noFill/>
          </a:ln>
        </p:spPr>
        <p:txBody>
          <a:bodyPr anchorCtr="0" anchor="t" bIns="0" lIns="0" spcFirstLastPara="1" rIns="0" wrap="square" tIns="0">
            <a:spAutoFit/>
          </a:bodyPr>
          <a:lstStyle/>
          <a:p>
            <a:pPr indent="0" lvl="0" marL="0" marR="0" rtl="0" algn="l">
              <a:lnSpc>
                <a:spcPct val="139983"/>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Swipe Right to Heal!</a:t>
            </a:r>
            <a:endParaRPr b="0" i="0" sz="700" u="none" cap="none" strike="noStrike">
              <a:solidFill>
                <a:srgbClr val="000000"/>
              </a:solidFill>
              <a:latin typeface="Arial"/>
              <a:ea typeface="Arial"/>
              <a:cs typeface="Arial"/>
              <a:sym typeface="Arial"/>
            </a:endParaRPr>
          </a:p>
        </p:txBody>
      </p:sp>
      <p:sp>
        <p:nvSpPr>
          <p:cNvPr id="214" name="Google Shape;214;p37"/>
          <p:cNvSpPr txBox="1"/>
          <p:nvPr/>
        </p:nvSpPr>
        <p:spPr>
          <a:xfrm>
            <a:off x="838625" y="2605788"/>
            <a:ext cx="2699700" cy="15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Team 1:</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Priyanka Jangid</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Jeffrey Gao</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Shruthi Janakiraman</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n" sz="1600">
                <a:solidFill>
                  <a:schemeClr val="dk1"/>
                </a:solidFill>
                <a:latin typeface="Calibri"/>
                <a:ea typeface="Calibri"/>
                <a:cs typeface="Calibri"/>
                <a:sym typeface="Calibri"/>
              </a:rPr>
              <a:t>Milouni Sheth</a:t>
            </a:r>
            <a:endParaRPr sz="16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46"/>
          <p:cNvPicPr preferRelativeResize="0"/>
          <p:nvPr/>
        </p:nvPicPr>
        <p:blipFill>
          <a:blip r:embed="rId3">
            <a:alphaModFix/>
          </a:blip>
          <a:stretch>
            <a:fillRect/>
          </a:stretch>
        </p:blipFill>
        <p:spPr>
          <a:xfrm>
            <a:off x="497925" y="952575"/>
            <a:ext cx="8227345" cy="3730501"/>
          </a:xfrm>
          <a:prstGeom prst="rect">
            <a:avLst/>
          </a:prstGeom>
          <a:noFill/>
          <a:ln>
            <a:noFill/>
          </a:ln>
        </p:spPr>
      </p:pic>
      <p:sp>
        <p:nvSpPr>
          <p:cNvPr id="366" name="Google Shape;366;p46"/>
          <p:cNvSpPr/>
          <p:nvPr/>
        </p:nvSpPr>
        <p:spPr>
          <a:xfrm>
            <a:off x="0" y="4837917"/>
            <a:ext cx="4933878" cy="305448"/>
          </a:xfrm>
          <a:custGeom>
            <a:rect b="b" l="l" r="r" t="t"/>
            <a:pathLst>
              <a:path extrusionOk="0" h="222955" w="3601371">
                <a:moveTo>
                  <a:pt x="0" y="0"/>
                </a:moveTo>
                <a:lnTo>
                  <a:pt x="3601371" y="0"/>
                </a:lnTo>
                <a:lnTo>
                  <a:pt x="3601371" y="222955"/>
                </a:lnTo>
                <a:lnTo>
                  <a:pt x="0" y="222955"/>
                </a:lnTo>
                <a:close/>
              </a:path>
            </a:pathLst>
          </a:custGeom>
          <a:solidFill>
            <a:srgbClr val="014A74">
              <a:alpha val="5176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367" name="Google Shape;367;p46"/>
          <p:cNvSpPr/>
          <p:nvPr/>
        </p:nvSpPr>
        <p:spPr>
          <a:xfrm>
            <a:off x="0" y="4837917"/>
            <a:ext cx="9139971" cy="305448"/>
          </a:xfrm>
          <a:custGeom>
            <a:rect b="b" l="l" r="r" t="t"/>
            <a:pathLst>
              <a:path extrusionOk="0" h="222955" w="6671512">
                <a:moveTo>
                  <a:pt x="0" y="0"/>
                </a:moveTo>
                <a:lnTo>
                  <a:pt x="6671512" y="0"/>
                </a:lnTo>
                <a:lnTo>
                  <a:pt x="6671512" y="222955"/>
                </a:lnTo>
                <a:lnTo>
                  <a:pt x="0" y="222955"/>
                </a:lnTo>
                <a:close/>
              </a:path>
            </a:pathLst>
          </a:custGeom>
          <a:solidFill>
            <a:srgbClr val="014A74">
              <a:alpha val="5176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368" name="Google Shape;368;p46"/>
          <p:cNvSpPr/>
          <p:nvPr/>
        </p:nvSpPr>
        <p:spPr>
          <a:xfrm>
            <a:off x="838621" y="-24943"/>
            <a:ext cx="443382" cy="539902"/>
          </a:xfrm>
          <a:custGeom>
            <a:rect b="b" l="l" r="r" t="t"/>
            <a:pathLst>
              <a:path extrusionOk="0" h="3374390" w="2771140">
                <a:moveTo>
                  <a:pt x="0" y="0"/>
                </a:moveTo>
                <a:lnTo>
                  <a:pt x="0" y="2471420"/>
                </a:lnTo>
                <a:lnTo>
                  <a:pt x="1384300" y="3374390"/>
                </a:lnTo>
                <a:lnTo>
                  <a:pt x="2771140" y="2471420"/>
                </a:lnTo>
                <a:lnTo>
                  <a:pt x="2771140" y="0"/>
                </a:lnTo>
                <a:close/>
              </a:path>
            </a:pathLst>
          </a:custGeom>
          <a:solidFill>
            <a:srgbClr val="014A74"/>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369" name="Google Shape;369;p46"/>
          <p:cNvSpPr txBox="1"/>
          <p:nvPr/>
        </p:nvSpPr>
        <p:spPr>
          <a:xfrm>
            <a:off x="1459197" y="48500"/>
            <a:ext cx="6304800" cy="554100"/>
          </a:xfrm>
          <a:prstGeom prst="rect">
            <a:avLst/>
          </a:prstGeom>
          <a:noFill/>
          <a:ln>
            <a:noFill/>
          </a:ln>
        </p:spPr>
        <p:txBody>
          <a:bodyPr anchorCtr="0" anchor="t" bIns="0" lIns="0" spcFirstLastPara="1" rIns="0" wrap="square" tIns="0">
            <a:spAutoFit/>
          </a:bodyPr>
          <a:lstStyle/>
          <a:p>
            <a:pPr indent="0" lvl="0" marL="0" marR="0" rtl="0" algn="l">
              <a:lnSpc>
                <a:spcPct val="153222"/>
              </a:lnSpc>
              <a:spcBef>
                <a:spcPts val="0"/>
              </a:spcBef>
              <a:spcAft>
                <a:spcPts val="0"/>
              </a:spcAft>
              <a:buNone/>
            </a:pPr>
            <a:r>
              <a:rPr b="1" lang="en" sz="3600">
                <a:solidFill>
                  <a:srgbClr val="014A74"/>
                </a:solidFill>
              </a:rPr>
              <a:t>Annual Overhead Costs</a:t>
            </a:r>
            <a:endParaRPr sz="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7"/>
          <p:cNvSpPr/>
          <p:nvPr/>
        </p:nvSpPr>
        <p:spPr>
          <a:xfrm>
            <a:off x="0" y="4837917"/>
            <a:ext cx="4933878" cy="305448"/>
          </a:xfrm>
          <a:custGeom>
            <a:rect b="b" l="l" r="r" t="t"/>
            <a:pathLst>
              <a:path extrusionOk="0" h="222955" w="3601371">
                <a:moveTo>
                  <a:pt x="0" y="0"/>
                </a:moveTo>
                <a:lnTo>
                  <a:pt x="3601371" y="0"/>
                </a:lnTo>
                <a:lnTo>
                  <a:pt x="3601371" y="222955"/>
                </a:lnTo>
                <a:lnTo>
                  <a:pt x="0" y="222955"/>
                </a:lnTo>
                <a:close/>
              </a:path>
            </a:pathLst>
          </a:custGeom>
          <a:solidFill>
            <a:srgbClr val="014A74">
              <a:alpha val="5176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375" name="Google Shape;375;p47"/>
          <p:cNvSpPr/>
          <p:nvPr/>
        </p:nvSpPr>
        <p:spPr>
          <a:xfrm>
            <a:off x="0" y="4837917"/>
            <a:ext cx="9139971" cy="305448"/>
          </a:xfrm>
          <a:custGeom>
            <a:rect b="b" l="l" r="r" t="t"/>
            <a:pathLst>
              <a:path extrusionOk="0" h="222955" w="6671512">
                <a:moveTo>
                  <a:pt x="0" y="0"/>
                </a:moveTo>
                <a:lnTo>
                  <a:pt x="6671512" y="0"/>
                </a:lnTo>
                <a:lnTo>
                  <a:pt x="6671512" y="222955"/>
                </a:lnTo>
                <a:lnTo>
                  <a:pt x="0" y="222955"/>
                </a:lnTo>
                <a:close/>
              </a:path>
            </a:pathLst>
          </a:custGeom>
          <a:solidFill>
            <a:srgbClr val="014A74">
              <a:alpha val="5176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376" name="Google Shape;376;p47"/>
          <p:cNvSpPr/>
          <p:nvPr/>
        </p:nvSpPr>
        <p:spPr>
          <a:xfrm>
            <a:off x="838621" y="-24943"/>
            <a:ext cx="443382" cy="539902"/>
          </a:xfrm>
          <a:custGeom>
            <a:rect b="b" l="l" r="r" t="t"/>
            <a:pathLst>
              <a:path extrusionOk="0" h="3374390" w="2771140">
                <a:moveTo>
                  <a:pt x="0" y="0"/>
                </a:moveTo>
                <a:lnTo>
                  <a:pt x="0" y="2471420"/>
                </a:lnTo>
                <a:lnTo>
                  <a:pt x="1384300" y="3374390"/>
                </a:lnTo>
                <a:lnTo>
                  <a:pt x="2771140" y="2471420"/>
                </a:lnTo>
                <a:lnTo>
                  <a:pt x="2771140" y="0"/>
                </a:lnTo>
                <a:close/>
              </a:path>
            </a:pathLst>
          </a:custGeom>
          <a:solidFill>
            <a:srgbClr val="014A74"/>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377" name="Google Shape;377;p47"/>
          <p:cNvSpPr txBox="1"/>
          <p:nvPr/>
        </p:nvSpPr>
        <p:spPr>
          <a:xfrm>
            <a:off x="1459201" y="48500"/>
            <a:ext cx="7680900" cy="554100"/>
          </a:xfrm>
          <a:prstGeom prst="rect">
            <a:avLst/>
          </a:prstGeom>
          <a:noFill/>
          <a:ln>
            <a:noFill/>
          </a:ln>
        </p:spPr>
        <p:txBody>
          <a:bodyPr anchorCtr="0" anchor="t" bIns="0" lIns="0" spcFirstLastPara="1" rIns="0" wrap="square" tIns="0">
            <a:spAutoFit/>
          </a:bodyPr>
          <a:lstStyle/>
          <a:p>
            <a:pPr indent="0" lvl="0" marL="0" marR="0" rtl="0" algn="l">
              <a:lnSpc>
                <a:spcPct val="153222"/>
              </a:lnSpc>
              <a:spcBef>
                <a:spcPts val="0"/>
              </a:spcBef>
              <a:spcAft>
                <a:spcPts val="0"/>
              </a:spcAft>
              <a:buNone/>
            </a:pPr>
            <a:r>
              <a:rPr b="1" lang="en" sz="3600">
                <a:solidFill>
                  <a:srgbClr val="014A74"/>
                </a:solidFill>
              </a:rPr>
              <a:t>Revenue Model &amp; Pricing Strategy</a:t>
            </a:r>
            <a:r>
              <a:rPr b="1" i="0" lang="en" sz="3600" u="none" cap="none" strike="noStrike">
                <a:solidFill>
                  <a:srgbClr val="014A74"/>
                </a:solidFill>
                <a:latin typeface="Arial"/>
                <a:ea typeface="Arial"/>
                <a:cs typeface="Arial"/>
                <a:sym typeface="Arial"/>
              </a:rPr>
              <a:t> </a:t>
            </a:r>
            <a:endParaRPr sz="700"/>
          </a:p>
        </p:txBody>
      </p:sp>
      <p:pic>
        <p:nvPicPr>
          <p:cNvPr id="378" name="Google Shape;378;p47"/>
          <p:cNvPicPr preferRelativeResize="0"/>
          <p:nvPr/>
        </p:nvPicPr>
        <p:blipFill>
          <a:blip r:embed="rId3">
            <a:alphaModFix/>
          </a:blip>
          <a:stretch>
            <a:fillRect/>
          </a:stretch>
        </p:blipFill>
        <p:spPr>
          <a:xfrm>
            <a:off x="1459200" y="602600"/>
            <a:ext cx="7067550" cy="742950"/>
          </a:xfrm>
          <a:prstGeom prst="rect">
            <a:avLst/>
          </a:prstGeom>
          <a:noFill/>
          <a:ln>
            <a:noFill/>
          </a:ln>
        </p:spPr>
      </p:pic>
      <p:graphicFrame>
        <p:nvGraphicFramePr>
          <p:cNvPr id="379" name="Google Shape;379;p47"/>
          <p:cNvGraphicFramePr/>
          <p:nvPr/>
        </p:nvGraphicFramePr>
        <p:xfrm>
          <a:off x="770400" y="1400175"/>
          <a:ext cx="3000000" cy="3000000"/>
        </p:xfrm>
        <a:graphic>
          <a:graphicData uri="http://schemas.openxmlformats.org/drawingml/2006/table">
            <a:tbl>
              <a:tblPr>
                <a:noFill/>
                <a:tableStyleId>{BCC19F1B-D430-4238-8C17-D0E9947BA3DF}</a:tableStyleId>
              </a:tblPr>
              <a:tblGrid>
                <a:gridCol w="2257425"/>
                <a:gridCol w="3028950"/>
                <a:gridCol w="2400300"/>
              </a:tblGrid>
              <a:tr h="371475">
                <a:tc>
                  <a:txBody>
                    <a:bodyPr/>
                    <a:lstStyle/>
                    <a:p>
                      <a:pPr indent="0" lvl="0" marL="0" rtl="0" algn="ctr">
                        <a:lnSpc>
                          <a:spcPct val="115000"/>
                        </a:lnSpc>
                        <a:spcBef>
                          <a:spcPts val="0"/>
                        </a:spcBef>
                        <a:spcAft>
                          <a:spcPts val="0"/>
                        </a:spcAft>
                        <a:buNone/>
                      </a:pPr>
                      <a:r>
                        <a:rPr b="1" lang="en" sz="1200"/>
                        <a:t>Freemium Model for Clients</a:t>
                      </a:r>
                      <a:endParaRPr b="1" sz="1200"/>
                    </a:p>
                  </a:txBody>
                  <a:tcPr marT="9525" marB="91450"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Subscription Plans for Therapists</a:t>
                      </a:r>
                      <a:endParaRPr b="1" sz="1200"/>
                    </a:p>
                  </a:txBody>
                  <a:tcPr marT="9525" marB="91450"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Additional Revenue Streams</a:t>
                      </a:r>
                      <a:endParaRPr b="1" sz="1200"/>
                    </a:p>
                  </a:txBody>
                  <a:tcPr marT="9525" marB="91450"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581025">
                <a:tc>
                  <a:txBody>
                    <a:bodyPr/>
                    <a:lstStyle/>
                    <a:p>
                      <a:pPr indent="0" lvl="0" marL="0" rtl="0" algn="l">
                        <a:lnSpc>
                          <a:spcPct val="115000"/>
                        </a:lnSpc>
                        <a:spcBef>
                          <a:spcPts val="0"/>
                        </a:spcBef>
                        <a:spcAft>
                          <a:spcPts val="0"/>
                        </a:spcAft>
                        <a:buNone/>
                      </a:pPr>
                      <a:r>
                        <a:rPr lang="en" sz="1200"/>
                        <a:t>Free access to therapist matching &amp; limited filters</a:t>
                      </a:r>
                      <a:endParaRPr sz="1200"/>
                    </a:p>
                  </a:txBody>
                  <a:tcPr marT="9525" marB="91450"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t>Basic (Free):</a:t>
                      </a:r>
                      <a:r>
                        <a:rPr lang="en" sz="1200"/>
                        <a:t> Standard visibility</a:t>
                      </a:r>
                      <a:endParaRPr sz="1200"/>
                    </a:p>
                  </a:txBody>
                  <a:tcPr marT="9525" marB="91450"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t>One-time Booking Fees (10%)</a:t>
                      </a:r>
                      <a:r>
                        <a:rPr lang="en" sz="1200"/>
                        <a:t> per session</a:t>
                      </a:r>
                      <a:endParaRPr sz="1200"/>
                    </a:p>
                  </a:txBody>
                  <a:tcPr marT="9525" marB="91450"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809625">
                <a:tc>
                  <a:txBody>
                    <a:bodyPr/>
                    <a:lstStyle/>
                    <a:p>
                      <a:pPr indent="0" lvl="0" marL="0" rtl="0" algn="l">
                        <a:lnSpc>
                          <a:spcPct val="115000"/>
                        </a:lnSpc>
                        <a:spcBef>
                          <a:spcPts val="0"/>
                        </a:spcBef>
                        <a:spcAft>
                          <a:spcPts val="0"/>
                        </a:spcAft>
                        <a:buNone/>
                      </a:pPr>
                      <a:r>
                        <a:rPr lang="en" sz="1200"/>
                        <a:t>Premium subscription </a:t>
                      </a:r>
                      <a:r>
                        <a:rPr b="1" lang="en" sz="1200"/>
                        <a:t>($15.99/month)</a:t>
                      </a:r>
                      <a:r>
                        <a:rPr lang="en" sz="1200"/>
                        <a:t> for unlimited swipes, filters &amp; AI-matching</a:t>
                      </a:r>
                      <a:endParaRPr sz="1200"/>
                    </a:p>
                  </a:txBody>
                  <a:tcPr marT="9525" marB="91450"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t>Premium ($49/month):</a:t>
                      </a:r>
                      <a:r>
                        <a:rPr lang="en" sz="1200"/>
                        <a:t> Enhanced visibility</a:t>
                      </a:r>
                      <a:endParaRPr sz="1200"/>
                    </a:p>
                  </a:txBody>
                  <a:tcPr marT="9525" marB="91450"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t>B2B Corporate Partnerships</a:t>
                      </a:r>
                      <a:r>
                        <a:rPr lang="en" sz="1200"/>
                        <a:t> with insurance &amp; HR wellness programs</a:t>
                      </a:r>
                      <a:endParaRPr sz="1200"/>
                    </a:p>
                  </a:txBody>
                  <a:tcPr marT="9525" marB="91450"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581025">
                <a:tc>
                  <a:txBody>
                    <a:bodyPr/>
                    <a:lstStyle/>
                    <a:p>
                      <a:pPr indent="0" lvl="0" marL="0" rtl="0" algn="l">
                        <a:lnSpc>
                          <a:spcPct val="115000"/>
                        </a:lnSpc>
                        <a:spcBef>
                          <a:spcPts val="0"/>
                        </a:spcBef>
                        <a:spcAft>
                          <a:spcPts val="0"/>
                        </a:spcAft>
                        <a:buNone/>
                      </a:pPr>
                      <a:r>
                        <a:rPr lang="en" sz="1200"/>
                        <a:t> </a:t>
                      </a:r>
                      <a:endParaRPr sz="1200"/>
                    </a:p>
                  </a:txBody>
                  <a:tcPr marT="9525" marB="91450"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t>Enterprise ($99/month):</a:t>
                      </a:r>
                      <a:r>
                        <a:rPr lang="en" sz="1200"/>
                        <a:t> Full analytics &amp; priority ranking</a:t>
                      </a:r>
                      <a:endParaRPr sz="1200"/>
                    </a:p>
                  </a:txBody>
                  <a:tcPr marT="9525" marB="91450"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t>In-App Advertising</a:t>
                      </a:r>
                      <a:r>
                        <a:rPr lang="en" sz="1200"/>
                        <a:t> for mental health &amp; wellness brands</a:t>
                      </a:r>
                      <a:endParaRPr sz="1200"/>
                    </a:p>
                  </a:txBody>
                  <a:tcPr marT="9525" marB="91450" marR="9525" marL="9525" anchor="ctr">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8"/>
          <p:cNvSpPr/>
          <p:nvPr/>
        </p:nvSpPr>
        <p:spPr>
          <a:xfrm>
            <a:off x="0" y="4837917"/>
            <a:ext cx="4933878" cy="305448"/>
          </a:xfrm>
          <a:custGeom>
            <a:rect b="b" l="l" r="r" t="t"/>
            <a:pathLst>
              <a:path extrusionOk="0" h="222955" w="3601371">
                <a:moveTo>
                  <a:pt x="0" y="0"/>
                </a:moveTo>
                <a:lnTo>
                  <a:pt x="3601371" y="0"/>
                </a:lnTo>
                <a:lnTo>
                  <a:pt x="3601371" y="222955"/>
                </a:lnTo>
                <a:lnTo>
                  <a:pt x="0" y="222955"/>
                </a:lnTo>
                <a:close/>
              </a:path>
            </a:pathLst>
          </a:custGeom>
          <a:solidFill>
            <a:srgbClr val="014A74">
              <a:alpha val="5176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385" name="Google Shape;385;p48"/>
          <p:cNvSpPr/>
          <p:nvPr/>
        </p:nvSpPr>
        <p:spPr>
          <a:xfrm>
            <a:off x="0" y="4837917"/>
            <a:ext cx="9139971" cy="305448"/>
          </a:xfrm>
          <a:custGeom>
            <a:rect b="b" l="l" r="r" t="t"/>
            <a:pathLst>
              <a:path extrusionOk="0" h="222955" w="6671512">
                <a:moveTo>
                  <a:pt x="0" y="0"/>
                </a:moveTo>
                <a:lnTo>
                  <a:pt x="6671512" y="0"/>
                </a:lnTo>
                <a:lnTo>
                  <a:pt x="6671512" y="222955"/>
                </a:lnTo>
                <a:lnTo>
                  <a:pt x="0" y="222955"/>
                </a:lnTo>
                <a:close/>
              </a:path>
            </a:pathLst>
          </a:custGeom>
          <a:solidFill>
            <a:srgbClr val="014A74">
              <a:alpha val="5176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386" name="Google Shape;386;p48"/>
          <p:cNvSpPr/>
          <p:nvPr/>
        </p:nvSpPr>
        <p:spPr>
          <a:xfrm>
            <a:off x="838621" y="-24943"/>
            <a:ext cx="443382" cy="539902"/>
          </a:xfrm>
          <a:custGeom>
            <a:rect b="b" l="l" r="r" t="t"/>
            <a:pathLst>
              <a:path extrusionOk="0" h="3374390" w="2771140">
                <a:moveTo>
                  <a:pt x="0" y="0"/>
                </a:moveTo>
                <a:lnTo>
                  <a:pt x="0" y="2471420"/>
                </a:lnTo>
                <a:lnTo>
                  <a:pt x="1384300" y="3374390"/>
                </a:lnTo>
                <a:lnTo>
                  <a:pt x="2771140" y="2471420"/>
                </a:lnTo>
                <a:lnTo>
                  <a:pt x="2771140" y="0"/>
                </a:lnTo>
                <a:close/>
              </a:path>
            </a:pathLst>
          </a:custGeom>
          <a:solidFill>
            <a:srgbClr val="014A74"/>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387" name="Google Shape;387;p48"/>
          <p:cNvSpPr txBox="1"/>
          <p:nvPr/>
        </p:nvSpPr>
        <p:spPr>
          <a:xfrm>
            <a:off x="1459201" y="48500"/>
            <a:ext cx="7680900" cy="554100"/>
          </a:xfrm>
          <a:prstGeom prst="rect">
            <a:avLst/>
          </a:prstGeom>
          <a:noFill/>
          <a:ln>
            <a:noFill/>
          </a:ln>
        </p:spPr>
        <p:txBody>
          <a:bodyPr anchorCtr="0" anchor="t" bIns="0" lIns="0" spcFirstLastPara="1" rIns="0" wrap="square" tIns="0">
            <a:spAutoFit/>
          </a:bodyPr>
          <a:lstStyle/>
          <a:p>
            <a:pPr indent="0" lvl="0" marL="0" marR="0" rtl="0" algn="l">
              <a:lnSpc>
                <a:spcPct val="153222"/>
              </a:lnSpc>
              <a:spcBef>
                <a:spcPts val="0"/>
              </a:spcBef>
              <a:spcAft>
                <a:spcPts val="0"/>
              </a:spcAft>
              <a:buNone/>
            </a:pPr>
            <a:r>
              <a:rPr b="1" lang="en" sz="3600">
                <a:solidFill>
                  <a:srgbClr val="014A74"/>
                </a:solidFill>
              </a:rPr>
              <a:t>Revenue Model &amp; Pricing Strategy</a:t>
            </a:r>
            <a:r>
              <a:rPr b="1" i="0" lang="en" sz="3600" u="none" cap="none" strike="noStrike">
                <a:solidFill>
                  <a:srgbClr val="014A74"/>
                </a:solidFill>
                <a:latin typeface="Arial"/>
                <a:ea typeface="Arial"/>
                <a:cs typeface="Arial"/>
                <a:sym typeface="Arial"/>
              </a:rPr>
              <a:t> </a:t>
            </a:r>
            <a:endParaRPr sz="700"/>
          </a:p>
        </p:txBody>
      </p:sp>
      <p:pic>
        <p:nvPicPr>
          <p:cNvPr id="388" name="Google Shape;388;p48"/>
          <p:cNvPicPr preferRelativeResize="0"/>
          <p:nvPr/>
        </p:nvPicPr>
        <p:blipFill>
          <a:blip r:embed="rId3">
            <a:alphaModFix/>
          </a:blip>
          <a:stretch>
            <a:fillRect/>
          </a:stretch>
        </p:blipFill>
        <p:spPr>
          <a:xfrm>
            <a:off x="1459200" y="735675"/>
            <a:ext cx="7067550" cy="742950"/>
          </a:xfrm>
          <a:prstGeom prst="rect">
            <a:avLst/>
          </a:prstGeom>
          <a:noFill/>
          <a:ln>
            <a:noFill/>
          </a:ln>
        </p:spPr>
      </p:pic>
      <p:pic>
        <p:nvPicPr>
          <p:cNvPr id="389" name="Google Shape;389;p48"/>
          <p:cNvPicPr preferRelativeResize="0"/>
          <p:nvPr/>
        </p:nvPicPr>
        <p:blipFill>
          <a:blip r:embed="rId4">
            <a:alphaModFix/>
          </a:blip>
          <a:stretch>
            <a:fillRect/>
          </a:stretch>
        </p:blipFill>
        <p:spPr>
          <a:xfrm>
            <a:off x="152400" y="1396550"/>
            <a:ext cx="8839203" cy="23503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9"/>
          <p:cNvSpPr/>
          <p:nvPr/>
        </p:nvSpPr>
        <p:spPr>
          <a:xfrm>
            <a:off x="0" y="4837917"/>
            <a:ext cx="4933878" cy="305448"/>
          </a:xfrm>
          <a:custGeom>
            <a:rect b="b" l="l" r="r" t="t"/>
            <a:pathLst>
              <a:path extrusionOk="0" h="222955" w="3601371">
                <a:moveTo>
                  <a:pt x="0" y="0"/>
                </a:moveTo>
                <a:lnTo>
                  <a:pt x="3601371" y="0"/>
                </a:lnTo>
                <a:lnTo>
                  <a:pt x="3601371" y="222955"/>
                </a:lnTo>
                <a:lnTo>
                  <a:pt x="0" y="222955"/>
                </a:lnTo>
                <a:close/>
              </a:path>
            </a:pathLst>
          </a:custGeom>
          <a:solidFill>
            <a:srgbClr val="014A74">
              <a:alpha val="5176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395" name="Google Shape;395;p49"/>
          <p:cNvSpPr/>
          <p:nvPr/>
        </p:nvSpPr>
        <p:spPr>
          <a:xfrm>
            <a:off x="0" y="4837917"/>
            <a:ext cx="9139971" cy="305448"/>
          </a:xfrm>
          <a:custGeom>
            <a:rect b="b" l="l" r="r" t="t"/>
            <a:pathLst>
              <a:path extrusionOk="0" h="222955" w="6671512">
                <a:moveTo>
                  <a:pt x="0" y="0"/>
                </a:moveTo>
                <a:lnTo>
                  <a:pt x="6671512" y="0"/>
                </a:lnTo>
                <a:lnTo>
                  <a:pt x="6671512" y="222955"/>
                </a:lnTo>
                <a:lnTo>
                  <a:pt x="0" y="222955"/>
                </a:lnTo>
                <a:close/>
              </a:path>
            </a:pathLst>
          </a:custGeom>
          <a:solidFill>
            <a:srgbClr val="014A74">
              <a:alpha val="5176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396" name="Google Shape;396;p49"/>
          <p:cNvSpPr/>
          <p:nvPr/>
        </p:nvSpPr>
        <p:spPr>
          <a:xfrm>
            <a:off x="838621" y="-24943"/>
            <a:ext cx="443382" cy="539902"/>
          </a:xfrm>
          <a:custGeom>
            <a:rect b="b" l="l" r="r" t="t"/>
            <a:pathLst>
              <a:path extrusionOk="0" h="3374390" w="2771140">
                <a:moveTo>
                  <a:pt x="0" y="0"/>
                </a:moveTo>
                <a:lnTo>
                  <a:pt x="0" y="2471420"/>
                </a:lnTo>
                <a:lnTo>
                  <a:pt x="1384300" y="3374390"/>
                </a:lnTo>
                <a:lnTo>
                  <a:pt x="2771140" y="2471420"/>
                </a:lnTo>
                <a:lnTo>
                  <a:pt x="2771140" y="0"/>
                </a:lnTo>
                <a:close/>
              </a:path>
            </a:pathLst>
          </a:custGeom>
          <a:solidFill>
            <a:srgbClr val="014A74"/>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397" name="Google Shape;397;p49"/>
          <p:cNvSpPr txBox="1"/>
          <p:nvPr/>
        </p:nvSpPr>
        <p:spPr>
          <a:xfrm>
            <a:off x="1459197" y="48500"/>
            <a:ext cx="6133200" cy="554100"/>
          </a:xfrm>
          <a:prstGeom prst="rect">
            <a:avLst/>
          </a:prstGeom>
          <a:noFill/>
          <a:ln>
            <a:noFill/>
          </a:ln>
        </p:spPr>
        <p:txBody>
          <a:bodyPr anchorCtr="0" anchor="t" bIns="0" lIns="0" spcFirstLastPara="1" rIns="0" wrap="square" tIns="0">
            <a:spAutoFit/>
          </a:bodyPr>
          <a:lstStyle/>
          <a:p>
            <a:pPr indent="0" lvl="0" marL="0" marR="0" rtl="0" algn="l">
              <a:lnSpc>
                <a:spcPct val="153222"/>
              </a:lnSpc>
              <a:spcBef>
                <a:spcPts val="0"/>
              </a:spcBef>
              <a:spcAft>
                <a:spcPts val="0"/>
              </a:spcAft>
              <a:buNone/>
            </a:pPr>
            <a:r>
              <a:rPr b="1" lang="en" sz="3600">
                <a:solidFill>
                  <a:srgbClr val="014A74"/>
                </a:solidFill>
              </a:rPr>
              <a:t>Break-Even Revenue Target</a:t>
            </a:r>
            <a:r>
              <a:rPr b="1" i="0" lang="en" sz="3600" u="none" cap="none" strike="noStrike">
                <a:solidFill>
                  <a:srgbClr val="014A74"/>
                </a:solidFill>
                <a:latin typeface="Arial"/>
                <a:ea typeface="Arial"/>
                <a:cs typeface="Arial"/>
                <a:sym typeface="Arial"/>
              </a:rPr>
              <a:t> </a:t>
            </a:r>
            <a:endParaRPr sz="700"/>
          </a:p>
        </p:txBody>
      </p:sp>
      <p:pic>
        <p:nvPicPr>
          <p:cNvPr id="398" name="Google Shape;398;p49"/>
          <p:cNvPicPr preferRelativeResize="0"/>
          <p:nvPr/>
        </p:nvPicPr>
        <p:blipFill>
          <a:blip r:embed="rId3">
            <a:alphaModFix/>
          </a:blip>
          <a:stretch>
            <a:fillRect/>
          </a:stretch>
        </p:blipFill>
        <p:spPr>
          <a:xfrm>
            <a:off x="152388" y="596875"/>
            <a:ext cx="8839203" cy="2105259"/>
          </a:xfrm>
          <a:prstGeom prst="rect">
            <a:avLst/>
          </a:prstGeom>
          <a:noFill/>
          <a:ln>
            <a:noFill/>
          </a:ln>
        </p:spPr>
      </p:pic>
      <p:pic>
        <p:nvPicPr>
          <p:cNvPr id="399" name="Google Shape;399;p49"/>
          <p:cNvPicPr preferRelativeResize="0"/>
          <p:nvPr/>
        </p:nvPicPr>
        <p:blipFill>
          <a:blip r:embed="rId4">
            <a:alphaModFix/>
          </a:blip>
          <a:stretch>
            <a:fillRect/>
          </a:stretch>
        </p:blipFill>
        <p:spPr>
          <a:xfrm>
            <a:off x="197925" y="2784049"/>
            <a:ext cx="3023301" cy="1977675"/>
          </a:xfrm>
          <a:prstGeom prst="rect">
            <a:avLst/>
          </a:prstGeom>
          <a:noFill/>
          <a:ln>
            <a:noFill/>
          </a:ln>
        </p:spPr>
      </p:pic>
      <p:pic>
        <p:nvPicPr>
          <p:cNvPr id="400" name="Google Shape;400;p49"/>
          <p:cNvPicPr preferRelativeResize="0"/>
          <p:nvPr/>
        </p:nvPicPr>
        <p:blipFill>
          <a:blip r:embed="rId5">
            <a:alphaModFix/>
          </a:blip>
          <a:stretch>
            <a:fillRect/>
          </a:stretch>
        </p:blipFill>
        <p:spPr>
          <a:xfrm>
            <a:off x="3368950" y="2798475"/>
            <a:ext cx="5577500" cy="1766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0"/>
          <p:cNvSpPr/>
          <p:nvPr/>
        </p:nvSpPr>
        <p:spPr>
          <a:xfrm>
            <a:off x="838621" y="-24943"/>
            <a:ext cx="443382" cy="539902"/>
          </a:xfrm>
          <a:custGeom>
            <a:rect b="b" l="l" r="r" t="t"/>
            <a:pathLst>
              <a:path extrusionOk="0" h="3374390" w="2771140">
                <a:moveTo>
                  <a:pt x="0" y="0"/>
                </a:moveTo>
                <a:lnTo>
                  <a:pt x="0" y="2471420"/>
                </a:lnTo>
                <a:lnTo>
                  <a:pt x="1384300" y="3374390"/>
                </a:lnTo>
                <a:lnTo>
                  <a:pt x="2771140" y="2471420"/>
                </a:lnTo>
                <a:lnTo>
                  <a:pt x="2771140" y="0"/>
                </a:lnTo>
                <a:close/>
              </a:path>
            </a:pathLst>
          </a:custGeom>
          <a:solidFill>
            <a:srgbClr val="014A74"/>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406" name="Google Shape;406;p50"/>
          <p:cNvSpPr/>
          <p:nvPr/>
        </p:nvSpPr>
        <p:spPr>
          <a:xfrm>
            <a:off x="0" y="4837917"/>
            <a:ext cx="9139971" cy="305448"/>
          </a:xfrm>
          <a:custGeom>
            <a:rect b="b" l="l" r="r" t="t"/>
            <a:pathLst>
              <a:path extrusionOk="0" h="222955" w="6671512">
                <a:moveTo>
                  <a:pt x="0" y="0"/>
                </a:moveTo>
                <a:lnTo>
                  <a:pt x="6671512" y="0"/>
                </a:lnTo>
                <a:lnTo>
                  <a:pt x="6671512" y="222955"/>
                </a:lnTo>
                <a:lnTo>
                  <a:pt x="0" y="222955"/>
                </a:lnTo>
                <a:close/>
              </a:path>
            </a:pathLst>
          </a:custGeom>
          <a:solidFill>
            <a:srgbClr val="014A74">
              <a:alpha val="5176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407" name="Google Shape;407;p50"/>
          <p:cNvSpPr/>
          <p:nvPr/>
        </p:nvSpPr>
        <p:spPr>
          <a:xfrm>
            <a:off x="0" y="4837917"/>
            <a:ext cx="4933878" cy="305448"/>
          </a:xfrm>
          <a:custGeom>
            <a:rect b="b" l="l" r="r" t="t"/>
            <a:pathLst>
              <a:path extrusionOk="0" h="222955" w="3601371">
                <a:moveTo>
                  <a:pt x="0" y="0"/>
                </a:moveTo>
                <a:lnTo>
                  <a:pt x="3601371" y="0"/>
                </a:lnTo>
                <a:lnTo>
                  <a:pt x="3601371" y="222955"/>
                </a:lnTo>
                <a:lnTo>
                  <a:pt x="0" y="222955"/>
                </a:lnTo>
                <a:close/>
              </a:path>
            </a:pathLst>
          </a:custGeom>
          <a:solidFill>
            <a:srgbClr val="014A74">
              <a:alpha val="5176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408" name="Google Shape;408;p50"/>
          <p:cNvSpPr txBox="1"/>
          <p:nvPr/>
        </p:nvSpPr>
        <p:spPr>
          <a:xfrm>
            <a:off x="282263" y="826804"/>
            <a:ext cx="3751800" cy="2817000"/>
          </a:xfrm>
          <a:prstGeom prst="rect">
            <a:avLst/>
          </a:prstGeom>
          <a:noFill/>
          <a:ln>
            <a:noFill/>
          </a:ln>
        </p:spPr>
        <p:txBody>
          <a:bodyPr anchorCtr="0" anchor="t" bIns="0" lIns="0" spcFirstLastPara="1" rIns="0" wrap="square" tIns="0">
            <a:spAutoFit/>
          </a:bodyPr>
          <a:lstStyle/>
          <a:p>
            <a:pPr indent="-158750" lvl="1" marL="330200" marR="0" rtl="0" algn="l">
              <a:lnSpc>
                <a:spcPct val="140012"/>
              </a:lnSpc>
              <a:spcBef>
                <a:spcPts val="0"/>
              </a:spcBef>
              <a:spcAft>
                <a:spcPts val="0"/>
              </a:spcAft>
              <a:buClr>
                <a:srgbClr val="000000"/>
              </a:buClr>
              <a:buSzPts val="1500"/>
              <a:buFont typeface="Arial"/>
              <a:buChar char="•"/>
            </a:pPr>
            <a:r>
              <a:rPr lang="en" sz="1500"/>
              <a:t>Political</a:t>
            </a:r>
            <a:r>
              <a:rPr lang="en" sz="1500"/>
              <a:t>: Healthcare Policies and Licensing</a:t>
            </a:r>
            <a:endParaRPr sz="1500"/>
          </a:p>
          <a:p>
            <a:pPr indent="-158750" lvl="1" marL="330200" marR="0" rtl="0" algn="l">
              <a:lnSpc>
                <a:spcPct val="140012"/>
              </a:lnSpc>
              <a:spcBef>
                <a:spcPts val="0"/>
              </a:spcBef>
              <a:spcAft>
                <a:spcPts val="0"/>
              </a:spcAft>
              <a:buClr>
                <a:srgbClr val="000000"/>
              </a:buClr>
              <a:buSzPts val="1500"/>
              <a:buFont typeface="Arial"/>
              <a:buChar char="•"/>
            </a:pPr>
            <a:r>
              <a:rPr lang="en" sz="1500"/>
              <a:t>Economics</a:t>
            </a:r>
            <a:r>
              <a:rPr lang="en" sz="1500"/>
              <a:t>: Insurance trends and job market trends</a:t>
            </a:r>
            <a:endParaRPr sz="1500"/>
          </a:p>
          <a:p>
            <a:pPr indent="-158750" lvl="1" marL="330200" marR="0" rtl="0" algn="l">
              <a:lnSpc>
                <a:spcPct val="140012"/>
              </a:lnSpc>
              <a:spcBef>
                <a:spcPts val="0"/>
              </a:spcBef>
              <a:spcAft>
                <a:spcPts val="0"/>
              </a:spcAft>
              <a:buClr>
                <a:srgbClr val="000000"/>
              </a:buClr>
              <a:buSzPts val="1500"/>
              <a:buFont typeface="Arial"/>
              <a:buChar char="•"/>
            </a:pPr>
            <a:r>
              <a:rPr lang="en" sz="1500"/>
              <a:t>Sociocultural</a:t>
            </a:r>
            <a:r>
              <a:rPr lang="en" sz="1500"/>
              <a:t>: </a:t>
            </a:r>
            <a:r>
              <a:rPr lang="en" sz="1500">
                <a:solidFill>
                  <a:schemeClr val="dk1"/>
                </a:solidFill>
              </a:rPr>
              <a:t>Behavioral and lifestyle changes</a:t>
            </a:r>
            <a:endParaRPr sz="1500"/>
          </a:p>
          <a:p>
            <a:pPr indent="-158750" lvl="1" marL="330200" marR="0" rtl="0" algn="l">
              <a:lnSpc>
                <a:spcPct val="140012"/>
              </a:lnSpc>
              <a:spcBef>
                <a:spcPts val="0"/>
              </a:spcBef>
              <a:spcAft>
                <a:spcPts val="0"/>
              </a:spcAft>
              <a:buSzPts val="1500"/>
              <a:buChar char="•"/>
            </a:pPr>
            <a:r>
              <a:rPr lang="en" sz="1500"/>
              <a:t>Technological: Technology advancements</a:t>
            </a:r>
            <a:endParaRPr sz="1500"/>
          </a:p>
          <a:p>
            <a:pPr indent="-158750" lvl="1" marL="330200" marR="0" rtl="0" algn="l">
              <a:lnSpc>
                <a:spcPct val="140012"/>
              </a:lnSpc>
              <a:spcBef>
                <a:spcPts val="0"/>
              </a:spcBef>
              <a:spcAft>
                <a:spcPts val="0"/>
              </a:spcAft>
              <a:buSzPts val="1500"/>
              <a:buChar char="•"/>
            </a:pPr>
            <a:r>
              <a:rPr lang="en" sz="1500"/>
              <a:t>Legal: Following laws and HIPAA</a:t>
            </a:r>
            <a:endParaRPr sz="1500"/>
          </a:p>
        </p:txBody>
      </p:sp>
      <p:sp>
        <p:nvSpPr>
          <p:cNvPr id="409" name="Google Shape;409;p50"/>
          <p:cNvSpPr txBox="1"/>
          <p:nvPr/>
        </p:nvSpPr>
        <p:spPr>
          <a:xfrm>
            <a:off x="4516305" y="1361136"/>
            <a:ext cx="111300" cy="1077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t/>
            </a:r>
            <a:endParaRPr sz="700"/>
          </a:p>
        </p:txBody>
      </p:sp>
      <p:sp>
        <p:nvSpPr>
          <p:cNvPr id="410" name="Google Shape;410;p50"/>
          <p:cNvSpPr txBox="1"/>
          <p:nvPr/>
        </p:nvSpPr>
        <p:spPr>
          <a:xfrm>
            <a:off x="1459207" y="48490"/>
            <a:ext cx="4412700" cy="554100"/>
          </a:xfrm>
          <a:prstGeom prst="rect">
            <a:avLst/>
          </a:prstGeom>
          <a:noFill/>
          <a:ln>
            <a:noFill/>
          </a:ln>
        </p:spPr>
        <p:txBody>
          <a:bodyPr anchorCtr="0" anchor="t" bIns="0" lIns="0" spcFirstLastPara="1" rIns="0" wrap="square" tIns="0">
            <a:spAutoFit/>
          </a:bodyPr>
          <a:lstStyle/>
          <a:p>
            <a:pPr indent="0" lvl="0" marL="0" marR="0" rtl="0" algn="l">
              <a:lnSpc>
                <a:spcPct val="153222"/>
              </a:lnSpc>
              <a:spcBef>
                <a:spcPts val="0"/>
              </a:spcBef>
              <a:spcAft>
                <a:spcPts val="0"/>
              </a:spcAft>
              <a:buNone/>
            </a:pPr>
            <a:r>
              <a:rPr b="1" lang="en" sz="3600">
                <a:solidFill>
                  <a:srgbClr val="014A74"/>
                </a:solidFill>
              </a:rPr>
              <a:t>PESTEL</a:t>
            </a:r>
            <a:endParaRPr sz="700"/>
          </a:p>
        </p:txBody>
      </p:sp>
      <p:pic>
        <p:nvPicPr>
          <p:cNvPr descr="Business Interview | Free SVG" id="411" name="Google Shape;411;p50"/>
          <p:cNvPicPr preferRelativeResize="0"/>
          <p:nvPr/>
        </p:nvPicPr>
        <p:blipFill>
          <a:blip r:embed="rId3">
            <a:alphaModFix/>
          </a:blip>
          <a:stretch>
            <a:fillRect/>
          </a:stretch>
        </p:blipFill>
        <p:spPr>
          <a:xfrm>
            <a:off x="4476800" y="277463"/>
            <a:ext cx="4239075" cy="4239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1"/>
          <p:cNvSpPr/>
          <p:nvPr/>
        </p:nvSpPr>
        <p:spPr>
          <a:xfrm>
            <a:off x="838621" y="-24943"/>
            <a:ext cx="443382" cy="539902"/>
          </a:xfrm>
          <a:custGeom>
            <a:rect b="b" l="l" r="r" t="t"/>
            <a:pathLst>
              <a:path extrusionOk="0" h="3374390" w="2771140">
                <a:moveTo>
                  <a:pt x="0" y="0"/>
                </a:moveTo>
                <a:lnTo>
                  <a:pt x="0" y="2471420"/>
                </a:lnTo>
                <a:lnTo>
                  <a:pt x="1384300" y="3374390"/>
                </a:lnTo>
                <a:lnTo>
                  <a:pt x="2771140" y="2471420"/>
                </a:lnTo>
                <a:lnTo>
                  <a:pt x="2771140" y="0"/>
                </a:lnTo>
                <a:close/>
              </a:path>
            </a:pathLst>
          </a:custGeom>
          <a:solidFill>
            <a:srgbClr val="014A74"/>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417" name="Google Shape;417;p51"/>
          <p:cNvSpPr/>
          <p:nvPr/>
        </p:nvSpPr>
        <p:spPr>
          <a:xfrm>
            <a:off x="0" y="4837917"/>
            <a:ext cx="9139971" cy="305448"/>
          </a:xfrm>
          <a:custGeom>
            <a:rect b="b" l="l" r="r" t="t"/>
            <a:pathLst>
              <a:path extrusionOk="0" h="222955" w="6671512">
                <a:moveTo>
                  <a:pt x="0" y="0"/>
                </a:moveTo>
                <a:lnTo>
                  <a:pt x="6671512" y="0"/>
                </a:lnTo>
                <a:lnTo>
                  <a:pt x="6671512" y="222955"/>
                </a:lnTo>
                <a:lnTo>
                  <a:pt x="0" y="222955"/>
                </a:lnTo>
                <a:close/>
              </a:path>
            </a:pathLst>
          </a:custGeom>
          <a:solidFill>
            <a:srgbClr val="014A74">
              <a:alpha val="5176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418" name="Google Shape;418;p51"/>
          <p:cNvSpPr/>
          <p:nvPr/>
        </p:nvSpPr>
        <p:spPr>
          <a:xfrm>
            <a:off x="0" y="4837917"/>
            <a:ext cx="4933878" cy="305448"/>
          </a:xfrm>
          <a:custGeom>
            <a:rect b="b" l="l" r="r" t="t"/>
            <a:pathLst>
              <a:path extrusionOk="0" h="222955" w="3601371">
                <a:moveTo>
                  <a:pt x="0" y="0"/>
                </a:moveTo>
                <a:lnTo>
                  <a:pt x="3601371" y="0"/>
                </a:lnTo>
                <a:lnTo>
                  <a:pt x="3601371" y="222955"/>
                </a:lnTo>
                <a:lnTo>
                  <a:pt x="0" y="222955"/>
                </a:lnTo>
                <a:close/>
              </a:path>
            </a:pathLst>
          </a:custGeom>
          <a:solidFill>
            <a:srgbClr val="014A74">
              <a:alpha val="5176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419" name="Google Shape;419;p51"/>
          <p:cNvSpPr txBox="1"/>
          <p:nvPr/>
        </p:nvSpPr>
        <p:spPr>
          <a:xfrm>
            <a:off x="4516305" y="1361136"/>
            <a:ext cx="111300" cy="1077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t/>
            </a:r>
            <a:endParaRPr sz="700"/>
          </a:p>
        </p:txBody>
      </p:sp>
      <p:sp>
        <p:nvSpPr>
          <p:cNvPr id="420" name="Google Shape;420;p51"/>
          <p:cNvSpPr txBox="1"/>
          <p:nvPr/>
        </p:nvSpPr>
        <p:spPr>
          <a:xfrm>
            <a:off x="1459207" y="48490"/>
            <a:ext cx="4412700" cy="554100"/>
          </a:xfrm>
          <a:prstGeom prst="rect">
            <a:avLst/>
          </a:prstGeom>
          <a:noFill/>
          <a:ln>
            <a:noFill/>
          </a:ln>
        </p:spPr>
        <p:txBody>
          <a:bodyPr anchorCtr="0" anchor="t" bIns="0" lIns="0" spcFirstLastPara="1" rIns="0" wrap="square" tIns="0">
            <a:spAutoFit/>
          </a:bodyPr>
          <a:lstStyle/>
          <a:p>
            <a:pPr indent="0" lvl="0" marL="0" marR="0" rtl="0" algn="l">
              <a:lnSpc>
                <a:spcPct val="153222"/>
              </a:lnSpc>
              <a:spcBef>
                <a:spcPts val="0"/>
              </a:spcBef>
              <a:spcAft>
                <a:spcPts val="0"/>
              </a:spcAft>
              <a:buNone/>
            </a:pPr>
            <a:r>
              <a:rPr b="1" lang="en" sz="3600">
                <a:solidFill>
                  <a:srgbClr val="014A74"/>
                </a:solidFill>
              </a:rPr>
              <a:t>Porter’s 5 Forces </a:t>
            </a:r>
            <a:endParaRPr sz="700"/>
          </a:p>
        </p:txBody>
      </p:sp>
      <p:pic>
        <p:nvPicPr>
          <p:cNvPr id="421" name="Google Shape;421;p51"/>
          <p:cNvPicPr preferRelativeResize="0"/>
          <p:nvPr/>
        </p:nvPicPr>
        <p:blipFill>
          <a:blip r:embed="rId3">
            <a:alphaModFix/>
          </a:blip>
          <a:stretch>
            <a:fillRect/>
          </a:stretch>
        </p:blipFill>
        <p:spPr>
          <a:xfrm>
            <a:off x="592250" y="927100"/>
            <a:ext cx="7959476" cy="3289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2"/>
          <p:cNvSpPr/>
          <p:nvPr/>
        </p:nvSpPr>
        <p:spPr>
          <a:xfrm>
            <a:off x="838621" y="-24943"/>
            <a:ext cx="443382" cy="539902"/>
          </a:xfrm>
          <a:custGeom>
            <a:rect b="b" l="l" r="r" t="t"/>
            <a:pathLst>
              <a:path extrusionOk="0" h="3374390" w="2771140">
                <a:moveTo>
                  <a:pt x="0" y="0"/>
                </a:moveTo>
                <a:lnTo>
                  <a:pt x="0" y="2471420"/>
                </a:lnTo>
                <a:lnTo>
                  <a:pt x="1384300" y="3374390"/>
                </a:lnTo>
                <a:lnTo>
                  <a:pt x="2771140" y="2471420"/>
                </a:lnTo>
                <a:lnTo>
                  <a:pt x="2771140" y="0"/>
                </a:lnTo>
                <a:close/>
              </a:path>
            </a:pathLst>
          </a:custGeom>
          <a:solidFill>
            <a:srgbClr val="014A74"/>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427" name="Google Shape;427;p52"/>
          <p:cNvSpPr/>
          <p:nvPr/>
        </p:nvSpPr>
        <p:spPr>
          <a:xfrm>
            <a:off x="0" y="4837917"/>
            <a:ext cx="9139971" cy="305448"/>
          </a:xfrm>
          <a:custGeom>
            <a:rect b="b" l="l" r="r" t="t"/>
            <a:pathLst>
              <a:path extrusionOk="0" h="222955" w="6671512">
                <a:moveTo>
                  <a:pt x="0" y="0"/>
                </a:moveTo>
                <a:lnTo>
                  <a:pt x="6671512" y="0"/>
                </a:lnTo>
                <a:lnTo>
                  <a:pt x="6671512" y="222955"/>
                </a:lnTo>
                <a:lnTo>
                  <a:pt x="0" y="222955"/>
                </a:lnTo>
                <a:close/>
              </a:path>
            </a:pathLst>
          </a:custGeom>
          <a:solidFill>
            <a:srgbClr val="014A74">
              <a:alpha val="5176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428" name="Google Shape;428;p52"/>
          <p:cNvSpPr/>
          <p:nvPr/>
        </p:nvSpPr>
        <p:spPr>
          <a:xfrm>
            <a:off x="0" y="4837917"/>
            <a:ext cx="4933878" cy="305448"/>
          </a:xfrm>
          <a:custGeom>
            <a:rect b="b" l="l" r="r" t="t"/>
            <a:pathLst>
              <a:path extrusionOk="0" h="222955" w="3601371">
                <a:moveTo>
                  <a:pt x="0" y="0"/>
                </a:moveTo>
                <a:lnTo>
                  <a:pt x="3601371" y="0"/>
                </a:lnTo>
                <a:lnTo>
                  <a:pt x="3601371" y="222955"/>
                </a:lnTo>
                <a:lnTo>
                  <a:pt x="0" y="222955"/>
                </a:lnTo>
                <a:close/>
              </a:path>
            </a:pathLst>
          </a:custGeom>
          <a:solidFill>
            <a:srgbClr val="014A74">
              <a:alpha val="5176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429" name="Google Shape;429;p52"/>
          <p:cNvSpPr txBox="1"/>
          <p:nvPr/>
        </p:nvSpPr>
        <p:spPr>
          <a:xfrm>
            <a:off x="282263" y="826804"/>
            <a:ext cx="3751800" cy="3786900"/>
          </a:xfrm>
          <a:prstGeom prst="rect">
            <a:avLst/>
          </a:prstGeom>
          <a:noFill/>
          <a:ln>
            <a:noFill/>
          </a:ln>
        </p:spPr>
        <p:txBody>
          <a:bodyPr anchorCtr="0" anchor="t" bIns="0" lIns="0" spcFirstLastPara="1" rIns="0" wrap="square" tIns="0">
            <a:spAutoFit/>
          </a:bodyPr>
          <a:lstStyle/>
          <a:p>
            <a:pPr indent="-158750" lvl="1" marL="330200" marR="0" rtl="0" algn="l">
              <a:lnSpc>
                <a:spcPct val="140012"/>
              </a:lnSpc>
              <a:spcBef>
                <a:spcPts val="0"/>
              </a:spcBef>
              <a:spcAft>
                <a:spcPts val="0"/>
              </a:spcAft>
              <a:buClr>
                <a:srgbClr val="000000"/>
              </a:buClr>
              <a:buSzPts val="1500"/>
              <a:buFont typeface="Arial"/>
              <a:buChar char="•"/>
            </a:pPr>
            <a:r>
              <a:rPr lang="en" sz="1500"/>
              <a:t>Strength: AI-Driven Matching Algorithm, User-friendly interface, Freemium model</a:t>
            </a:r>
            <a:endParaRPr sz="700"/>
          </a:p>
          <a:p>
            <a:pPr indent="-158750" lvl="1" marL="330200" marR="0" rtl="0" algn="l">
              <a:lnSpc>
                <a:spcPct val="140012"/>
              </a:lnSpc>
              <a:spcBef>
                <a:spcPts val="0"/>
              </a:spcBef>
              <a:spcAft>
                <a:spcPts val="0"/>
              </a:spcAft>
              <a:buClr>
                <a:srgbClr val="000000"/>
              </a:buClr>
              <a:buSzPts val="1500"/>
              <a:buFont typeface="Arial"/>
              <a:buChar char="•"/>
            </a:pPr>
            <a:r>
              <a:rPr lang="en" sz="1500"/>
              <a:t>Weakness: Limited brand recognition, resource constraints, reliance on therapists’ availability</a:t>
            </a:r>
            <a:endParaRPr sz="700"/>
          </a:p>
          <a:p>
            <a:pPr indent="-158750" lvl="1" marL="330200" marR="0" rtl="0" algn="l">
              <a:lnSpc>
                <a:spcPct val="140012"/>
              </a:lnSpc>
              <a:spcBef>
                <a:spcPts val="0"/>
              </a:spcBef>
              <a:spcAft>
                <a:spcPts val="0"/>
              </a:spcAft>
              <a:buClr>
                <a:srgbClr val="000000"/>
              </a:buClr>
              <a:buSzPts val="1500"/>
              <a:buFont typeface="Arial"/>
              <a:buChar char="•"/>
            </a:pPr>
            <a:r>
              <a:rPr lang="en" sz="1500"/>
              <a:t>Opportunities: Teletherapy market expansion, partnerships with insurance companies, corporate wellness programs</a:t>
            </a:r>
            <a:endParaRPr sz="1500"/>
          </a:p>
          <a:p>
            <a:pPr indent="-158750" lvl="1" marL="330200" marR="0" rtl="0" algn="l">
              <a:lnSpc>
                <a:spcPct val="140012"/>
              </a:lnSpc>
              <a:spcBef>
                <a:spcPts val="0"/>
              </a:spcBef>
              <a:spcAft>
                <a:spcPts val="0"/>
              </a:spcAft>
              <a:buSzPts val="1500"/>
              <a:buChar char="•"/>
            </a:pPr>
            <a:r>
              <a:rPr lang="en" sz="1500"/>
              <a:t>Threats: Regulatory challenges, technological risks, economic downturns</a:t>
            </a:r>
            <a:endParaRPr sz="1500"/>
          </a:p>
          <a:p>
            <a:pPr indent="0" lvl="0" marL="0" marR="0" rtl="0" algn="l">
              <a:lnSpc>
                <a:spcPct val="140012"/>
              </a:lnSpc>
              <a:spcBef>
                <a:spcPts val="0"/>
              </a:spcBef>
              <a:spcAft>
                <a:spcPts val="0"/>
              </a:spcAft>
              <a:buNone/>
            </a:pPr>
            <a:r>
              <a:t/>
            </a:r>
            <a:endParaRPr sz="1500"/>
          </a:p>
        </p:txBody>
      </p:sp>
      <p:sp>
        <p:nvSpPr>
          <p:cNvPr id="430" name="Google Shape;430;p52"/>
          <p:cNvSpPr txBox="1"/>
          <p:nvPr/>
        </p:nvSpPr>
        <p:spPr>
          <a:xfrm>
            <a:off x="4516305" y="1361136"/>
            <a:ext cx="111300" cy="1077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t/>
            </a:r>
            <a:endParaRPr sz="700"/>
          </a:p>
        </p:txBody>
      </p:sp>
      <p:sp>
        <p:nvSpPr>
          <p:cNvPr id="431" name="Google Shape;431;p52"/>
          <p:cNvSpPr txBox="1"/>
          <p:nvPr/>
        </p:nvSpPr>
        <p:spPr>
          <a:xfrm>
            <a:off x="1459207" y="48490"/>
            <a:ext cx="4412700" cy="554100"/>
          </a:xfrm>
          <a:prstGeom prst="rect">
            <a:avLst/>
          </a:prstGeom>
          <a:noFill/>
          <a:ln>
            <a:noFill/>
          </a:ln>
        </p:spPr>
        <p:txBody>
          <a:bodyPr anchorCtr="0" anchor="t" bIns="0" lIns="0" spcFirstLastPara="1" rIns="0" wrap="square" tIns="0">
            <a:spAutoFit/>
          </a:bodyPr>
          <a:lstStyle/>
          <a:p>
            <a:pPr indent="0" lvl="0" marL="0" marR="0" rtl="0" algn="l">
              <a:lnSpc>
                <a:spcPct val="153222"/>
              </a:lnSpc>
              <a:spcBef>
                <a:spcPts val="0"/>
              </a:spcBef>
              <a:spcAft>
                <a:spcPts val="0"/>
              </a:spcAft>
              <a:buNone/>
            </a:pPr>
            <a:r>
              <a:rPr b="1" lang="en" sz="3600">
                <a:solidFill>
                  <a:srgbClr val="014A74"/>
                </a:solidFill>
              </a:rPr>
              <a:t>SWOT </a:t>
            </a:r>
            <a:r>
              <a:rPr b="1" i="0" lang="en" sz="3600" u="none" cap="none" strike="noStrike">
                <a:solidFill>
                  <a:srgbClr val="014A74"/>
                </a:solidFill>
                <a:latin typeface="Arial"/>
                <a:ea typeface="Arial"/>
                <a:cs typeface="Arial"/>
                <a:sym typeface="Arial"/>
              </a:rPr>
              <a:t>Analysis </a:t>
            </a:r>
            <a:endParaRPr sz="700"/>
          </a:p>
        </p:txBody>
      </p:sp>
      <p:pic>
        <p:nvPicPr>
          <p:cNvPr id="432" name="Google Shape;432;p52"/>
          <p:cNvPicPr preferRelativeResize="0"/>
          <p:nvPr/>
        </p:nvPicPr>
        <p:blipFill>
          <a:blip r:embed="rId3">
            <a:alphaModFix/>
          </a:blip>
          <a:stretch>
            <a:fillRect/>
          </a:stretch>
        </p:blipFill>
        <p:spPr>
          <a:xfrm>
            <a:off x="4343763" y="968461"/>
            <a:ext cx="4597545" cy="306428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3"/>
          <p:cNvSpPr/>
          <p:nvPr/>
        </p:nvSpPr>
        <p:spPr>
          <a:xfrm>
            <a:off x="903758" y="964000"/>
            <a:ext cx="3706454" cy="1729513"/>
          </a:xfrm>
          <a:custGeom>
            <a:rect b="b" l="l" r="r" t="t"/>
            <a:pathLst>
              <a:path extrusionOk="0" h="1814838" w="3889311">
                <a:moveTo>
                  <a:pt x="3764851" y="59690"/>
                </a:moveTo>
                <a:cubicBezTo>
                  <a:pt x="3800411" y="59690"/>
                  <a:pt x="3829621" y="88900"/>
                  <a:pt x="3829621" y="124460"/>
                </a:cubicBezTo>
                <a:lnTo>
                  <a:pt x="3829621" y="1690378"/>
                </a:lnTo>
                <a:cubicBezTo>
                  <a:pt x="3829621" y="1725938"/>
                  <a:pt x="3800411" y="1755148"/>
                  <a:pt x="3764851" y="1755148"/>
                </a:cubicBezTo>
                <a:lnTo>
                  <a:pt x="124460" y="1755148"/>
                </a:lnTo>
                <a:cubicBezTo>
                  <a:pt x="88900" y="1755148"/>
                  <a:pt x="59690" y="1725938"/>
                  <a:pt x="59690" y="1690378"/>
                </a:cubicBezTo>
                <a:lnTo>
                  <a:pt x="59690" y="124460"/>
                </a:lnTo>
                <a:cubicBezTo>
                  <a:pt x="59690" y="88900"/>
                  <a:pt x="88900" y="59690"/>
                  <a:pt x="124460" y="59690"/>
                </a:cubicBezTo>
                <a:lnTo>
                  <a:pt x="3764851" y="59690"/>
                </a:lnTo>
                <a:moveTo>
                  <a:pt x="3764851" y="0"/>
                </a:moveTo>
                <a:lnTo>
                  <a:pt x="124460" y="0"/>
                </a:lnTo>
                <a:cubicBezTo>
                  <a:pt x="55880" y="0"/>
                  <a:pt x="0" y="55880"/>
                  <a:pt x="0" y="124460"/>
                </a:cubicBezTo>
                <a:lnTo>
                  <a:pt x="0" y="1690378"/>
                </a:lnTo>
                <a:cubicBezTo>
                  <a:pt x="0" y="1758958"/>
                  <a:pt x="55880" y="1814838"/>
                  <a:pt x="124460" y="1814838"/>
                </a:cubicBezTo>
                <a:lnTo>
                  <a:pt x="3764851" y="1814838"/>
                </a:lnTo>
                <a:cubicBezTo>
                  <a:pt x="3833431" y="1814838"/>
                  <a:pt x="3889311" y="1758958"/>
                  <a:pt x="3889311" y="1690378"/>
                </a:cubicBezTo>
                <a:lnTo>
                  <a:pt x="3889311" y="124460"/>
                </a:lnTo>
                <a:cubicBezTo>
                  <a:pt x="3889311" y="55880"/>
                  <a:pt x="3833431" y="0"/>
                  <a:pt x="3764851" y="0"/>
                </a:cubicBezTo>
                <a:close/>
              </a:path>
            </a:pathLst>
          </a:custGeom>
          <a:solidFill>
            <a:srgbClr val="014A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8" name="Google Shape;438;p53"/>
          <p:cNvSpPr txBox="1"/>
          <p:nvPr/>
        </p:nvSpPr>
        <p:spPr>
          <a:xfrm>
            <a:off x="1044293" y="1073232"/>
            <a:ext cx="389547" cy="311551"/>
          </a:xfrm>
          <a:prstGeom prst="rect">
            <a:avLst/>
          </a:prstGeom>
          <a:noFill/>
          <a:ln>
            <a:noFill/>
          </a:ln>
        </p:spPr>
        <p:txBody>
          <a:bodyPr anchorCtr="0" anchor="t" bIns="0" lIns="0" spcFirstLastPara="1" rIns="0" wrap="square" tIns="0">
            <a:spAutoFit/>
          </a:bodyPr>
          <a:lstStyle/>
          <a:p>
            <a:pPr indent="0" lvl="0" marL="0" marR="0" rtl="0" algn="l">
              <a:lnSpc>
                <a:spcPct val="139994"/>
              </a:lnSpc>
              <a:spcBef>
                <a:spcPts val="0"/>
              </a:spcBef>
              <a:spcAft>
                <a:spcPts val="0"/>
              </a:spcAft>
              <a:buNone/>
            </a:pPr>
            <a:r>
              <a:rPr b="0" i="0" lang="en" sz="1800" u="none" cap="none" strike="noStrike">
                <a:solidFill>
                  <a:srgbClr val="014A74"/>
                </a:solidFill>
                <a:latin typeface="Arial"/>
                <a:ea typeface="Arial"/>
                <a:cs typeface="Arial"/>
                <a:sym typeface="Arial"/>
              </a:rPr>
              <a:t>01</a:t>
            </a:r>
            <a:endParaRPr sz="700"/>
          </a:p>
        </p:txBody>
      </p:sp>
      <p:sp>
        <p:nvSpPr>
          <p:cNvPr id="439" name="Google Shape;439;p53"/>
          <p:cNvSpPr txBox="1"/>
          <p:nvPr/>
        </p:nvSpPr>
        <p:spPr>
          <a:xfrm>
            <a:off x="1348750" y="1136004"/>
            <a:ext cx="3164100" cy="169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100" u="none" cap="none" strike="noStrike">
                <a:solidFill>
                  <a:srgbClr val="012F71"/>
                </a:solidFill>
                <a:latin typeface="Arial"/>
                <a:ea typeface="Arial"/>
                <a:cs typeface="Arial"/>
                <a:sym typeface="Arial"/>
              </a:rPr>
              <a:t>Seek investments and Strategic Partnerships</a:t>
            </a:r>
            <a:endParaRPr sz="700"/>
          </a:p>
        </p:txBody>
      </p:sp>
      <p:sp>
        <p:nvSpPr>
          <p:cNvPr id="440" name="Google Shape;440;p53"/>
          <p:cNvSpPr txBox="1"/>
          <p:nvPr/>
        </p:nvSpPr>
        <p:spPr>
          <a:xfrm>
            <a:off x="1044318" y="1410987"/>
            <a:ext cx="3468600" cy="12192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 sz="1200" u="none" cap="none" strike="noStrike">
                <a:solidFill>
                  <a:srgbClr val="000000"/>
                </a:solidFill>
                <a:latin typeface="Arial"/>
                <a:ea typeface="Arial"/>
                <a:cs typeface="Arial"/>
                <a:sym typeface="Arial"/>
              </a:rPr>
              <a:t>Scale operations by securing funding to develop resources and capabilities.</a:t>
            </a:r>
            <a:endParaRPr sz="700"/>
          </a:p>
          <a:p>
            <a:pPr indent="0" lvl="0" marL="0" marR="0" rtl="0" algn="l">
              <a:lnSpc>
                <a:spcPct val="140016"/>
              </a:lnSpc>
              <a:spcBef>
                <a:spcPts val="0"/>
              </a:spcBef>
              <a:spcAft>
                <a:spcPts val="0"/>
              </a:spcAft>
              <a:buNone/>
            </a:pPr>
            <a:r>
              <a:rPr b="0" i="0" lang="en" sz="1200" u="none" cap="none" strike="noStrike">
                <a:solidFill>
                  <a:srgbClr val="000000"/>
                </a:solidFill>
                <a:latin typeface="Arial"/>
                <a:ea typeface="Arial"/>
                <a:cs typeface="Arial"/>
                <a:sym typeface="Arial"/>
              </a:rPr>
              <a:t>Exclusively Partner with therapists to ensure that a diverse and vetted network is available to users on the app</a:t>
            </a:r>
            <a:endParaRPr sz="700"/>
          </a:p>
        </p:txBody>
      </p:sp>
      <p:cxnSp>
        <p:nvCxnSpPr>
          <p:cNvPr id="441" name="Google Shape;441;p53"/>
          <p:cNvCxnSpPr>
            <a:endCxn id="440" idx="0"/>
          </p:cNvCxnSpPr>
          <p:nvPr/>
        </p:nvCxnSpPr>
        <p:spPr>
          <a:xfrm>
            <a:off x="1055118" y="1396587"/>
            <a:ext cx="1723500" cy="14400"/>
          </a:xfrm>
          <a:prstGeom prst="straightConnector1">
            <a:avLst/>
          </a:prstGeom>
          <a:noFill/>
          <a:ln cap="rnd" cmpd="sng" w="47625">
            <a:solidFill>
              <a:srgbClr val="014A74"/>
            </a:solidFill>
            <a:prstDash val="solid"/>
            <a:round/>
            <a:headEnd len="sm" w="sm" type="none"/>
            <a:tailEnd len="sm" w="sm" type="none"/>
          </a:ln>
        </p:spPr>
      </p:cxnSp>
      <p:sp>
        <p:nvSpPr>
          <p:cNvPr id="442" name="Google Shape;442;p53"/>
          <p:cNvSpPr/>
          <p:nvPr/>
        </p:nvSpPr>
        <p:spPr>
          <a:xfrm>
            <a:off x="838621" y="-24943"/>
            <a:ext cx="442881" cy="539293"/>
          </a:xfrm>
          <a:custGeom>
            <a:rect b="b" l="l" r="r" t="t"/>
            <a:pathLst>
              <a:path extrusionOk="0" h="3374390" w="2771140">
                <a:moveTo>
                  <a:pt x="0" y="0"/>
                </a:moveTo>
                <a:lnTo>
                  <a:pt x="0" y="2471420"/>
                </a:lnTo>
                <a:lnTo>
                  <a:pt x="1384300" y="3374390"/>
                </a:lnTo>
                <a:lnTo>
                  <a:pt x="2771140" y="2471420"/>
                </a:lnTo>
                <a:lnTo>
                  <a:pt x="2771140" y="0"/>
                </a:lnTo>
                <a:close/>
              </a:path>
            </a:pathLst>
          </a:custGeom>
          <a:solidFill>
            <a:srgbClr val="014A74"/>
          </a:solidFill>
          <a:ln>
            <a:noFill/>
          </a:ln>
        </p:spPr>
      </p:sp>
      <p:sp>
        <p:nvSpPr>
          <p:cNvPr id="443" name="Google Shape;443;p53"/>
          <p:cNvSpPr txBox="1"/>
          <p:nvPr/>
        </p:nvSpPr>
        <p:spPr>
          <a:xfrm>
            <a:off x="1370390" y="-6572"/>
            <a:ext cx="7536447" cy="96088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3900" u="none" cap="none" strike="noStrike">
                <a:solidFill>
                  <a:srgbClr val="014A74"/>
                </a:solidFill>
                <a:latin typeface="Arial"/>
                <a:ea typeface="Arial"/>
                <a:cs typeface="Arial"/>
                <a:sym typeface="Arial"/>
              </a:rPr>
              <a:t>Strategic Plan - The Why</a:t>
            </a:r>
            <a:endParaRPr sz="700"/>
          </a:p>
          <a:p>
            <a:pPr indent="0" lvl="0" marL="0" marR="0" rtl="0" algn="l">
              <a:lnSpc>
                <a:spcPct val="49733"/>
              </a:lnSpc>
              <a:spcBef>
                <a:spcPts val="0"/>
              </a:spcBef>
              <a:spcAft>
                <a:spcPts val="0"/>
              </a:spcAft>
              <a:buNone/>
            </a:pPr>
            <a:r>
              <a:t/>
            </a:r>
            <a:endParaRPr b="1" i="0" sz="3900" u="none" cap="none" strike="noStrike">
              <a:solidFill>
                <a:srgbClr val="014A74"/>
              </a:solidFill>
              <a:latin typeface="Arial"/>
              <a:ea typeface="Arial"/>
              <a:cs typeface="Arial"/>
              <a:sym typeface="Arial"/>
            </a:endParaRPr>
          </a:p>
        </p:txBody>
      </p:sp>
      <p:sp>
        <p:nvSpPr>
          <p:cNvPr id="444" name="Google Shape;444;p53"/>
          <p:cNvSpPr txBox="1"/>
          <p:nvPr/>
        </p:nvSpPr>
        <p:spPr>
          <a:xfrm>
            <a:off x="1363477" y="576150"/>
            <a:ext cx="5785800" cy="246300"/>
          </a:xfrm>
          <a:prstGeom prst="rect">
            <a:avLst/>
          </a:prstGeom>
          <a:noFill/>
          <a:ln>
            <a:noFill/>
          </a:ln>
        </p:spPr>
        <p:txBody>
          <a:bodyPr anchorCtr="0" anchor="t" bIns="0" lIns="0" spcFirstLastPara="1" rIns="0" wrap="square" tIns="0">
            <a:spAutoFit/>
          </a:bodyPr>
          <a:lstStyle/>
          <a:p>
            <a:pPr indent="0" lvl="0" marL="0" marR="0" rtl="0" algn="ctr">
              <a:lnSpc>
                <a:spcPct val="140043"/>
              </a:lnSpc>
              <a:spcBef>
                <a:spcPts val="0"/>
              </a:spcBef>
              <a:spcAft>
                <a:spcPts val="0"/>
              </a:spcAft>
              <a:buNone/>
            </a:pPr>
            <a:r>
              <a:rPr b="1" i="0" lang="en" sz="1600" u="none" cap="none" strike="noStrike">
                <a:solidFill>
                  <a:srgbClr val="014A74"/>
                </a:solidFill>
                <a:latin typeface="Arial"/>
                <a:ea typeface="Arial"/>
                <a:cs typeface="Arial"/>
                <a:sym typeface="Arial"/>
              </a:rPr>
              <a:t>Differentiation through First Mover advantage</a:t>
            </a:r>
            <a:endParaRPr sz="700"/>
          </a:p>
        </p:txBody>
      </p:sp>
      <p:sp>
        <p:nvSpPr>
          <p:cNvPr id="445" name="Google Shape;445;p53"/>
          <p:cNvSpPr/>
          <p:nvPr/>
        </p:nvSpPr>
        <p:spPr>
          <a:xfrm>
            <a:off x="4767190" y="964000"/>
            <a:ext cx="3706454" cy="1729513"/>
          </a:xfrm>
          <a:custGeom>
            <a:rect b="b" l="l" r="r" t="t"/>
            <a:pathLst>
              <a:path extrusionOk="0" h="1814838" w="3889311">
                <a:moveTo>
                  <a:pt x="3764851" y="59690"/>
                </a:moveTo>
                <a:cubicBezTo>
                  <a:pt x="3800411" y="59690"/>
                  <a:pt x="3829621" y="88900"/>
                  <a:pt x="3829621" y="124460"/>
                </a:cubicBezTo>
                <a:lnTo>
                  <a:pt x="3829621" y="1690378"/>
                </a:lnTo>
                <a:cubicBezTo>
                  <a:pt x="3829621" y="1725938"/>
                  <a:pt x="3800411" y="1755148"/>
                  <a:pt x="3764851" y="1755148"/>
                </a:cubicBezTo>
                <a:lnTo>
                  <a:pt x="124460" y="1755148"/>
                </a:lnTo>
                <a:cubicBezTo>
                  <a:pt x="88900" y="1755148"/>
                  <a:pt x="59690" y="1725938"/>
                  <a:pt x="59690" y="1690378"/>
                </a:cubicBezTo>
                <a:lnTo>
                  <a:pt x="59690" y="124460"/>
                </a:lnTo>
                <a:cubicBezTo>
                  <a:pt x="59690" y="88900"/>
                  <a:pt x="88900" y="59690"/>
                  <a:pt x="124460" y="59690"/>
                </a:cubicBezTo>
                <a:lnTo>
                  <a:pt x="3764851" y="59690"/>
                </a:lnTo>
                <a:moveTo>
                  <a:pt x="3764851" y="0"/>
                </a:moveTo>
                <a:lnTo>
                  <a:pt x="124460" y="0"/>
                </a:lnTo>
                <a:cubicBezTo>
                  <a:pt x="55880" y="0"/>
                  <a:pt x="0" y="55880"/>
                  <a:pt x="0" y="124460"/>
                </a:cubicBezTo>
                <a:lnTo>
                  <a:pt x="0" y="1690378"/>
                </a:lnTo>
                <a:cubicBezTo>
                  <a:pt x="0" y="1758958"/>
                  <a:pt x="55880" y="1814838"/>
                  <a:pt x="124460" y="1814838"/>
                </a:cubicBezTo>
                <a:lnTo>
                  <a:pt x="3764851" y="1814838"/>
                </a:lnTo>
                <a:cubicBezTo>
                  <a:pt x="3833431" y="1814838"/>
                  <a:pt x="3889311" y="1758958"/>
                  <a:pt x="3889311" y="1690378"/>
                </a:cubicBezTo>
                <a:lnTo>
                  <a:pt x="3889311" y="124460"/>
                </a:lnTo>
                <a:cubicBezTo>
                  <a:pt x="3889311" y="55880"/>
                  <a:pt x="3833431" y="0"/>
                  <a:pt x="3764851" y="0"/>
                </a:cubicBezTo>
                <a:close/>
              </a:path>
            </a:pathLst>
          </a:custGeom>
          <a:solidFill>
            <a:srgbClr val="014A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46" name="Google Shape;446;p53"/>
          <p:cNvSpPr txBox="1"/>
          <p:nvPr/>
        </p:nvSpPr>
        <p:spPr>
          <a:xfrm>
            <a:off x="4907725" y="1073232"/>
            <a:ext cx="389546" cy="311551"/>
          </a:xfrm>
          <a:prstGeom prst="rect">
            <a:avLst/>
          </a:prstGeom>
          <a:noFill/>
          <a:ln>
            <a:noFill/>
          </a:ln>
        </p:spPr>
        <p:txBody>
          <a:bodyPr anchorCtr="0" anchor="t" bIns="0" lIns="0" spcFirstLastPara="1" rIns="0" wrap="square" tIns="0">
            <a:spAutoFit/>
          </a:bodyPr>
          <a:lstStyle/>
          <a:p>
            <a:pPr indent="0" lvl="0" marL="0" marR="0" rtl="0" algn="l">
              <a:lnSpc>
                <a:spcPct val="139994"/>
              </a:lnSpc>
              <a:spcBef>
                <a:spcPts val="0"/>
              </a:spcBef>
              <a:spcAft>
                <a:spcPts val="0"/>
              </a:spcAft>
              <a:buNone/>
            </a:pPr>
            <a:r>
              <a:rPr b="0" i="0" lang="en" sz="1800" u="none" cap="none" strike="noStrike">
                <a:solidFill>
                  <a:srgbClr val="014A74"/>
                </a:solidFill>
                <a:latin typeface="Arial"/>
                <a:ea typeface="Arial"/>
                <a:cs typeface="Arial"/>
                <a:sym typeface="Arial"/>
              </a:rPr>
              <a:t>02</a:t>
            </a:r>
            <a:endParaRPr sz="700"/>
          </a:p>
        </p:txBody>
      </p:sp>
      <p:sp>
        <p:nvSpPr>
          <p:cNvPr id="447" name="Google Shape;447;p53"/>
          <p:cNvSpPr txBox="1"/>
          <p:nvPr/>
        </p:nvSpPr>
        <p:spPr>
          <a:xfrm>
            <a:off x="5240509" y="1132269"/>
            <a:ext cx="3164210" cy="19951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100" u="none" cap="none" strike="noStrike">
                <a:solidFill>
                  <a:srgbClr val="012F71"/>
                </a:solidFill>
                <a:latin typeface="Arial"/>
                <a:ea typeface="Arial"/>
                <a:cs typeface="Arial"/>
                <a:sym typeface="Arial"/>
              </a:rPr>
              <a:t>Rapid Market Penetration and Brand Building</a:t>
            </a:r>
            <a:endParaRPr sz="700"/>
          </a:p>
        </p:txBody>
      </p:sp>
      <p:sp>
        <p:nvSpPr>
          <p:cNvPr id="448" name="Google Shape;448;p53"/>
          <p:cNvSpPr txBox="1"/>
          <p:nvPr/>
        </p:nvSpPr>
        <p:spPr>
          <a:xfrm>
            <a:off x="4907725" y="1484312"/>
            <a:ext cx="3468666" cy="868363"/>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 sz="1200" u="none" cap="none" strike="noStrike">
                <a:solidFill>
                  <a:srgbClr val="000000"/>
                </a:solidFill>
                <a:latin typeface="Arial"/>
                <a:ea typeface="Arial"/>
                <a:cs typeface="Arial"/>
                <a:sym typeface="Arial"/>
              </a:rPr>
              <a:t>Scale by acquiring a solid customer base and acquire market share</a:t>
            </a:r>
            <a:endParaRPr sz="700"/>
          </a:p>
          <a:p>
            <a:pPr indent="0" lvl="0" marL="0" marR="0" rtl="0" algn="l">
              <a:lnSpc>
                <a:spcPct val="140016"/>
              </a:lnSpc>
              <a:spcBef>
                <a:spcPts val="0"/>
              </a:spcBef>
              <a:spcAft>
                <a:spcPts val="0"/>
              </a:spcAft>
              <a:buNone/>
            </a:pPr>
            <a:r>
              <a:rPr b="0" i="0" lang="en" sz="1200" u="none" cap="none" strike="noStrike">
                <a:solidFill>
                  <a:srgbClr val="000000"/>
                </a:solidFill>
                <a:latin typeface="Arial"/>
                <a:ea typeface="Arial"/>
                <a:cs typeface="Arial"/>
                <a:sym typeface="Arial"/>
              </a:rPr>
              <a:t>Position as leader in this niche space by building brand identity and customer education</a:t>
            </a:r>
            <a:endParaRPr sz="700"/>
          </a:p>
        </p:txBody>
      </p:sp>
      <p:cxnSp>
        <p:nvCxnSpPr>
          <p:cNvPr id="449" name="Google Shape;449;p53"/>
          <p:cNvCxnSpPr/>
          <p:nvPr/>
        </p:nvCxnSpPr>
        <p:spPr>
          <a:xfrm>
            <a:off x="4918447" y="1396689"/>
            <a:ext cx="1676498" cy="9676"/>
          </a:xfrm>
          <a:prstGeom prst="straightConnector1">
            <a:avLst/>
          </a:prstGeom>
          <a:noFill/>
          <a:ln cap="rnd" cmpd="sng" w="47625">
            <a:solidFill>
              <a:srgbClr val="014A74"/>
            </a:solidFill>
            <a:prstDash val="solid"/>
            <a:round/>
            <a:headEnd len="sm" w="sm" type="none"/>
            <a:tailEnd len="sm" w="sm" type="none"/>
          </a:ln>
        </p:spPr>
      </p:cxnSp>
      <p:sp>
        <p:nvSpPr>
          <p:cNvPr id="450" name="Google Shape;450;p53"/>
          <p:cNvSpPr/>
          <p:nvPr/>
        </p:nvSpPr>
        <p:spPr>
          <a:xfrm>
            <a:off x="925399" y="2845912"/>
            <a:ext cx="3706454" cy="1729512"/>
          </a:xfrm>
          <a:custGeom>
            <a:rect b="b" l="l" r="r" t="t"/>
            <a:pathLst>
              <a:path extrusionOk="0" h="1814838" w="3889311">
                <a:moveTo>
                  <a:pt x="3764851" y="59690"/>
                </a:moveTo>
                <a:cubicBezTo>
                  <a:pt x="3800411" y="59690"/>
                  <a:pt x="3829621" y="88900"/>
                  <a:pt x="3829621" y="124460"/>
                </a:cubicBezTo>
                <a:lnTo>
                  <a:pt x="3829621" y="1690378"/>
                </a:lnTo>
                <a:cubicBezTo>
                  <a:pt x="3829621" y="1725938"/>
                  <a:pt x="3800411" y="1755148"/>
                  <a:pt x="3764851" y="1755148"/>
                </a:cubicBezTo>
                <a:lnTo>
                  <a:pt x="124460" y="1755148"/>
                </a:lnTo>
                <a:cubicBezTo>
                  <a:pt x="88900" y="1755148"/>
                  <a:pt x="59690" y="1725938"/>
                  <a:pt x="59690" y="1690378"/>
                </a:cubicBezTo>
                <a:lnTo>
                  <a:pt x="59690" y="124460"/>
                </a:lnTo>
                <a:cubicBezTo>
                  <a:pt x="59690" y="88900"/>
                  <a:pt x="88900" y="59690"/>
                  <a:pt x="124460" y="59690"/>
                </a:cubicBezTo>
                <a:lnTo>
                  <a:pt x="3764851" y="59690"/>
                </a:lnTo>
                <a:moveTo>
                  <a:pt x="3764851" y="0"/>
                </a:moveTo>
                <a:lnTo>
                  <a:pt x="124460" y="0"/>
                </a:lnTo>
                <a:cubicBezTo>
                  <a:pt x="55880" y="0"/>
                  <a:pt x="0" y="55880"/>
                  <a:pt x="0" y="124460"/>
                </a:cubicBezTo>
                <a:lnTo>
                  <a:pt x="0" y="1690378"/>
                </a:lnTo>
                <a:cubicBezTo>
                  <a:pt x="0" y="1758958"/>
                  <a:pt x="55880" y="1814838"/>
                  <a:pt x="124460" y="1814838"/>
                </a:cubicBezTo>
                <a:lnTo>
                  <a:pt x="3764851" y="1814838"/>
                </a:lnTo>
                <a:cubicBezTo>
                  <a:pt x="3833431" y="1814838"/>
                  <a:pt x="3889311" y="1758958"/>
                  <a:pt x="3889311" y="1690378"/>
                </a:cubicBezTo>
                <a:lnTo>
                  <a:pt x="3889311" y="124460"/>
                </a:lnTo>
                <a:cubicBezTo>
                  <a:pt x="3889311" y="55880"/>
                  <a:pt x="3833431" y="0"/>
                  <a:pt x="3764851" y="0"/>
                </a:cubicBezTo>
                <a:close/>
              </a:path>
            </a:pathLst>
          </a:custGeom>
          <a:solidFill>
            <a:srgbClr val="014A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1" name="Google Shape;451;p53"/>
          <p:cNvSpPr txBox="1"/>
          <p:nvPr/>
        </p:nvSpPr>
        <p:spPr>
          <a:xfrm>
            <a:off x="1065934" y="2955145"/>
            <a:ext cx="389547" cy="311551"/>
          </a:xfrm>
          <a:prstGeom prst="rect">
            <a:avLst/>
          </a:prstGeom>
          <a:noFill/>
          <a:ln>
            <a:noFill/>
          </a:ln>
        </p:spPr>
        <p:txBody>
          <a:bodyPr anchorCtr="0" anchor="t" bIns="0" lIns="0" spcFirstLastPara="1" rIns="0" wrap="square" tIns="0">
            <a:spAutoFit/>
          </a:bodyPr>
          <a:lstStyle/>
          <a:p>
            <a:pPr indent="0" lvl="0" marL="0" marR="0" rtl="0" algn="l">
              <a:lnSpc>
                <a:spcPct val="139994"/>
              </a:lnSpc>
              <a:spcBef>
                <a:spcPts val="0"/>
              </a:spcBef>
              <a:spcAft>
                <a:spcPts val="0"/>
              </a:spcAft>
              <a:buNone/>
            </a:pPr>
            <a:r>
              <a:rPr b="0" i="0" lang="en" sz="1800" u="none" cap="none" strike="noStrike">
                <a:solidFill>
                  <a:srgbClr val="014A74"/>
                </a:solidFill>
                <a:latin typeface="Arial"/>
                <a:ea typeface="Arial"/>
                <a:cs typeface="Arial"/>
                <a:sym typeface="Arial"/>
              </a:rPr>
              <a:t>03</a:t>
            </a:r>
            <a:endParaRPr sz="700"/>
          </a:p>
        </p:txBody>
      </p:sp>
      <p:sp>
        <p:nvSpPr>
          <p:cNvPr id="452" name="Google Shape;452;p53"/>
          <p:cNvSpPr txBox="1"/>
          <p:nvPr/>
        </p:nvSpPr>
        <p:spPr>
          <a:xfrm>
            <a:off x="1370390" y="3017916"/>
            <a:ext cx="3164100" cy="199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100" u="none" cap="none" strike="noStrike">
                <a:solidFill>
                  <a:srgbClr val="012F71"/>
                </a:solidFill>
                <a:latin typeface="Arial"/>
                <a:ea typeface="Arial"/>
                <a:cs typeface="Arial"/>
                <a:sym typeface="Arial"/>
              </a:rPr>
              <a:t>Customer loyalty through innovation</a:t>
            </a:r>
            <a:endParaRPr sz="700"/>
          </a:p>
        </p:txBody>
      </p:sp>
      <p:sp>
        <p:nvSpPr>
          <p:cNvPr id="453" name="Google Shape;453;p53"/>
          <p:cNvSpPr txBox="1"/>
          <p:nvPr/>
        </p:nvSpPr>
        <p:spPr>
          <a:xfrm>
            <a:off x="1076656" y="3447821"/>
            <a:ext cx="3468600" cy="9606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 sz="1200" u="none" cap="none" strike="noStrike">
                <a:solidFill>
                  <a:srgbClr val="000000"/>
                </a:solidFill>
                <a:latin typeface="Arial"/>
                <a:ea typeface="Arial"/>
                <a:cs typeface="Arial"/>
                <a:sym typeface="Arial"/>
              </a:rPr>
              <a:t>Ensure customer retention and loyalty through introducing new app features, personalization</a:t>
            </a:r>
            <a:r>
              <a:rPr lang="en" sz="1200"/>
              <a:t>,</a:t>
            </a:r>
            <a:r>
              <a:rPr b="0" i="0" lang="en" sz="1200" u="none" cap="none" strike="noStrike">
                <a:solidFill>
                  <a:srgbClr val="000000"/>
                </a:solidFill>
                <a:latin typeface="Arial"/>
                <a:ea typeface="Arial"/>
                <a:cs typeface="Arial"/>
                <a:sym typeface="Arial"/>
              </a:rPr>
              <a:t> enhanced experience and integrating feedback</a:t>
            </a:r>
            <a:endParaRPr sz="700"/>
          </a:p>
          <a:p>
            <a:pPr indent="0" lvl="0" marL="0" marR="0" rtl="0" algn="l">
              <a:lnSpc>
                <a:spcPct val="140016"/>
              </a:lnSpc>
              <a:spcBef>
                <a:spcPts val="0"/>
              </a:spcBef>
              <a:spcAft>
                <a:spcPts val="0"/>
              </a:spcAft>
              <a:buNone/>
            </a:pPr>
            <a:r>
              <a:rPr b="0" i="0" lang="en" sz="1200" u="none" cap="none" strike="noStrike">
                <a:solidFill>
                  <a:srgbClr val="000000"/>
                </a:solidFill>
                <a:latin typeface="Arial"/>
                <a:ea typeface="Arial"/>
                <a:cs typeface="Arial"/>
                <a:sym typeface="Arial"/>
              </a:rPr>
              <a:t>Generate a steady stream of revenue</a:t>
            </a:r>
            <a:endParaRPr sz="700"/>
          </a:p>
        </p:txBody>
      </p:sp>
      <p:cxnSp>
        <p:nvCxnSpPr>
          <p:cNvPr id="454" name="Google Shape;454;p53"/>
          <p:cNvCxnSpPr/>
          <p:nvPr/>
        </p:nvCxnSpPr>
        <p:spPr>
          <a:xfrm>
            <a:off x="1076656" y="3278602"/>
            <a:ext cx="1676497" cy="9676"/>
          </a:xfrm>
          <a:prstGeom prst="straightConnector1">
            <a:avLst/>
          </a:prstGeom>
          <a:noFill/>
          <a:ln cap="rnd" cmpd="sng" w="47625">
            <a:solidFill>
              <a:srgbClr val="014A74"/>
            </a:solidFill>
            <a:prstDash val="solid"/>
            <a:round/>
            <a:headEnd len="sm" w="sm" type="none"/>
            <a:tailEnd len="sm" w="sm" type="none"/>
          </a:ln>
        </p:spPr>
      </p:cxnSp>
      <p:sp>
        <p:nvSpPr>
          <p:cNvPr id="455" name="Google Shape;455;p53"/>
          <p:cNvSpPr/>
          <p:nvPr/>
        </p:nvSpPr>
        <p:spPr>
          <a:xfrm>
            <a:off x="4788831" y="2845912"/>
            <a:ext cx="3706454" cy="1729512"/>
          </a:xfrm>
          <a:custGeom>
            <a:rect b="b" l="l" r="r" t="t"/>
            <a:pathLst>
              <a:path extrusionOk="0" h="1814838" w="3889311">
                <a:moveTo>
                  <a:pt x="3764851" y="59690"/>
                </a:moveTo>
                <a:cubicBezTo>
                  <a:pt x="3800411" y="59690"/>
                  <a:pt x="3829621" y="88900"/>
                  <a:pt x="3829621" y="124460"/>
                </a:cubicBezTo>
                <a:lnTo>
                  <a:pt x="3829621" y="1690378"/>
                </a:lnTo>
                <a:cubicBezTo>
                  <a:pt x="3829621" y="1725938"/>
                  <a:pt x="3800411" y="1755148"/>
                  <a:pt x="3764851" y="1755148"/>
                </a:cubicBezTo>
                <a:lnTo>
                  <a:pt x="124460" y="1755148"/>
                </a:lnTo>
                <a:cubicBezTo>
                  <a:pt x="88900" y="1755148"/>
                  <a:pt x="59690" y="1725938"/>
                  <a:pt x="59690" y="1690378"/>
                </a:cubicBezTo>
                <a:lnTo>
                  <a:pt x="59690" y="124460"/>
                </a:lnTo>
                <a:cubicBezTo>
                  <a:pt x="59690" y="88900"/>
                  <a:pt x="88900" y="59690"/>
                  <a:pt x="124460" y="59690"/>
                </a:cubicBezTo>
                <a:lnTo>
                  <a:pt x="3764851" y="59690"/>
                </a:lnTo>
                <a:moveTo>
                  <a:pt x="3764851" y="0"/>
                </a:moveTo>
                <a:lnTo>
                  <a:pt x="124460" y="0"/>
                </a:lnTo>
                <a:cubicBezTo>
                  <a:pt x="55880" y="0"/>
                  <a:pt x="0" y="55880"/>
                  <a:pt x="0" y="124460"/>
                </a:cubicBezTo>
                <a:lnTo>
                  <a:pt x="0" y="1690378"/>
                </a:lnTo>
                <a:cubicBezTo>
                  <a:pt x="0" y="1758958"/>
                  <a:pt x="55880" y="1814838"/>
                  <a:pt x="124460" y="1814838"/>
                </a:cubicBezTo>
                <a:lnTo>
                  <a:pt x="3764851" y="1814838"/>
                </a:lnTo>
                <a:cubicBezTo>
                  <a:pt x="3833431" y="1814838"/>
                  <a:pt x="3889311" y="1758958"/>
                  <a:pt x="3889311" y="1690378"/>
                </a:cubicBezTo>
                <a:lnTo>
                  <a:pt x="3889311" y="124460"/>
                </a:lnTo>
                <a:cubicBezTo>
                  <a:pt x="3889311" y="55880"/>
                  <a:pt x="3833431" y="0"/>
                  <a:pt x="3764851" y="0"/>
                </a:cubicBezTo>
                <a:close/>
              </a:path>
            </a:pathLst>
          </a:custGeom>
          <a:solidFill>
            <a:srgbClr val="014A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6" name="Google Shape;456;p53"/>
          <p:cNvSpPr txBox="1"/>
          <p:nvPr/>
        </p:nvSpPr>
        <p:spPr>
          <a:xfrm>
            <a:off x="4929366" y="2955145"/>
            <a:ext cx="389546" cy="311551"/>
          </a:xfrm>
          <a:prstGeom prst="rect">
            <a:avLst/>
          </a:prstGeom>
          <a:noFill/>
          <a:ln>
            <a:noFill/>
          </a:ln>
        </p:spPr>
        <p:txBody>
          <a:bodyPr anchorCtr="0" anchor="t" bIns="0" lIns="0" spcFirstLastPara="1" rIns="0" wrap="square" tIns="0">
            <a:spAutoFit/>
          </a:bodyPr>
          <a:lstStyle/>
          <a:p>
            <a:pPr indent="0" lvl="0" marL="0" marR="0" rtl="0" algn="l">
              <a:lnSpc>
                <a:spcPct val="139994"/>
              </a:lnSpc>
              <a:spcBef>
                <a:spcPts val="0"/>
              </a:spcBef>
              <a:spcAft>
                <a:spcPts val="0"/>
              </a:spcAft>
              <a:buNone/>
            </a:pPr>
            <a:r>
              <a:rPr b="0" i="0" lang="en" sz="1800" u="none" cap="none" strike="noStrike">
                <a:solidFill>
                  <a:srgbClr val="014A74"/>
                </a:solidFill>
                <a:latin typeface="Arial"/>
                <a:ea typeface="Arial"/>
                <a:cs typeface="Arial"/>
                <a:sym typeface="Arial"/>
              </a:rPr>
              <a:t>04</a:t>
            </a:r>
            <a:endParaRPr sz="700"/>
          </a:p>
        </p:txBody>
      </p:sp>
      <p:sp>
        <p:nvSpPr>
          <p:cNvPr id="457" name="Google Shape;457;p53"/>
          <p:cNvSpPr txBox="1"/>
          <p:nvPr/>
        </p:nvSpPr>
        <p:spPr>
          <a:xfrm>
            <a:off x="5297272" y="2964670"/>
            <a:ext cx="3164210" cy="39954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100" u="none" cap="none" strike="noStrike">
                <a:solidFill>
                  <a:srgbClr val="012F71"/>
                </a:solidFill>
                <a:latin typeface="Arial"/>
                <a:ea typeface="Arial"/>
                <a:cs typeface="Arial"/>
                <a:sym typeface="Arial"/>
              </a:rPr>
              <a:t>Achieve Regulatory Compliance, Trademarks, Build Technological Infrastructure </a:t>
            </a:r>
            <a:endParaRPr sz="700"/>
          </a:p>
        </p:txBody>
      </p:sp>
      <p:sp>
        <p:nvSpPr>
          <p:cNvPr id="458" name="Google Shape;458;p53"/>
          <p:cNvSpPr txBox="1"/>
          <p:nvPr/>
        </p:nvSpPr>
        <p:spPr>
          <a:xfrm>
            <a:off x="4936053" y="3502473"/>
            <a:ext cx="3468666" cy="868363"/>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 sz="1200" u="none" cap="none" strike="noStrike">
                <a:solidFill>
                  <a:srgbClr val="000000"/>
                </a:solidFill>
                <a:latin typeface="Arial"/>
                <a:ea typeface="Arial"/>
                <a:cs typeface="Arial"/>
                <a:sym typeface="Arial"/>
              </a:rPr>
              <a:t>Protect the app’s unique value proposition by applying for trademarks</a:t>
            </a:r>
            <a:endParaRPr sz="700"/>
          </a:p>
          <a:p>
            <a:pPr indent="0" lvl="0" marL="0" marR="0" rtl="0" algn="l">
              <a:lnSpc>
                <a:spcPct val="140016"/>
              </a:lnSpc>
              <a:spcBef>
                <a:spcPts val="0"/>
              </a:spcBef>
              <a:spcAft>
                <a:spcPts val="0"/>
              </a:spcAft>
              <a:buNone/>
            </a:pPr>
            <a:r>
              <a:rPr b="0" i="0" lang="en" sz="1200" u="none" cap="none" strike="noStrike">
                <a:solidFill>
                  <a:srgbClr val="000000"/>
                </a:solidFill>
                <a:latin typeface="Arial"/>
                <a:ea typeface="Arial"/>
                <a:cs typeface="Arial"/>
                <a:sym typeface="Arial"/>
              </a:rPr>
              <a:t>Increase customer trust and credibility by adhering to mental health laws and regulations</a:t>
            </a:r>
            <a:endParaRPr sz="700"/>
          </a:p>
        </p:txBody>
      </p:sp>
      <p:cxnSp>
        <p:nvCxnSpPr>
          <p:cNvPr id="459" name="Google Shape;459;p53"/>
          <p:cNvCxnSpPr/>
          <p:nvPr/>
        </p:nvCxnSpPr>
        <p:spPr>
          <a:xfrm>
            <a:off x="4987133" y="3385641"/>
            <a:ext cx="1676400" cy="9600"/>
          </a:xfrm>
          <a:prstGeom prst="straightConnector1">
            <a:avLst/>
          </a:prstGeom>
          <a:noFill/>
          <a:ln cap="rnd" cmpd="sng" w="47625">
            <a:solidFill>
              <a:srgbClr val="014A74"/>
            </a:solidFill>
            <a:prstDash val="solid"/>
            <a:round/>
            <a:headEnd len="sm" w="sm" type="none"/>
            <a:tailEnd len="sm" w="sm" type="none"/>
          </a:ln>
        </p:spPr>
      </p:cxnSp>
      <p:sp>
        <p:nvSpPr>
          <p:cNvPr id="460" name="Google Shape;460;p53"/>
          <p:cNvSpPr/>
          <p:nvPr/>
        </p:nvSpPr>
        <p:spPr>
          <a:xfrm>
            <a:off x="0" y="4837917"/>
            <a:ext cx="4933878" cy="305448"/>
          </a:xfrm>
          <a:custGeom>
            <a:rect b="b" l="l" r="r" t="t"/>
            <a:pathLst>
              <a:path extrusionOk="0" h="222955" w="3601371">
                <a:moveTo>
                  <a:pt x="0" y="0"/>
                </a:moveTo>
                <a:lnTo>
                  <a:pt x="3601371" y="0"/>
                </a:lnTo>
                <a:lnTo>
                  <a:pt x="3601371" y="222955"/>
                </a:lnTo>
                <a:lnTo>
                  <a:pt x="0" y="222955"/>
                </a:lnTo>
                <a:close/>
              </a:path>
            </a:pathLst>
          </a:custGeom>
          <a:solidFill>
            <a:srgbClr val="014A74">
              <a:alpha val="5176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461" name="Google Shape;461;p53"/>
          <p:cNvSpPr/>
          <p:nvPr/>
        </p:nvSpPr>
        <p:spPr>
          <a:xfrm>
            <a:off x="0" y="4837917"/>
            <a:ext cx="9139971" cy="305448"/>
          </a:xfrm>
          <a:custGeom>
            <a:rect b="b" l="l" r="r" t="t"/>
            <a:pathLst>
              <a:path extrusionOk="0" h="222955" w="6671512">
                <a:moveTo>
                  <a:pt x="0" y="0"/>
                </a:moveTo>
                <a:lnTo>
                  <a:pt x="6671512" y="0"/>
                </a:lnTo>
                <a:lnTo>
                  <a:pt x="6671512" y="222955"/>
                </a:lnTo>
                <a:lnTo>
                  <a:pt x="0" y="222955"/>
                </a:lnTo>
                <a:close/>
              </a:path>
            </a:pathLst>
          </a:custGeom>
          <a:solidFill>
            <a:srgbClr val="014A74">
              <a:alpha val="5176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4"/>
          <p:cNvSpPr/>
          <p:nvPr/>
        </p:nvSpPr>
        <p:spPr>
          <a:xfrm>
            <a:off x="903758" y="964000"/>
            <a:ext cx="3706454" cy="1729513"/>
          </a:xfrm>
          <a:custGeom>
            <a:rect b="b" l="l" r="r" t="t"/>
            <a:pathLst>
              <a:path extrusionOk="0" h="1814838" w="3889311">
                <a:moveTo>
                  <a:pt x="3764851" y="59690"/>
                </a:moveTo>
                <a:cubicBezTo>
                  <a:pt x="3800411" y="59690"/>
                  <a:pt x="3829621" y="88900"/>
                  <a:pt x="3829621" y="124460"/>
                </a:cubicBezTo>
                <a:lnTo>
                  <a:pt x="3829621" y="1690378"/>
                </a:lnTo>
                <a:cubicBezTo>
                  <a:pt x="3829621" y="1725938"/>
                  <a:pt x="3800411" y="1755148"/>
                  <a:pt x="3764851" y="1755148"/>
                </a:cubicBezTo>
                <a:lnTo>
                  <a:pt x="124460" y="1755148"/>
                </a:lnTo>
                <a:cubicBezTo>
                  <a:pt x="88900" y="1755148"/>
                  <a:pt x="59690" y="1725938"/>
                  <a:pt x="59690" y="1690378"/>
                </a:cubicBezTo>
                <a:lnTo>
                  <a:pt x="59690" y="124460"/>
                </a:lnTo>
                <a:cubicBezTo>
                  <a:pt x="59690" y="88900"/>
                  <a:pt x="88900" y="59690"/>
                  <a:pt x="124460" y="59690"/>
                </a:cubicBezTo>
                <a:lnTo>
                  <a:pt x="3764851" y="59690"/>
                </a:lnTo>
                <a:moveTo>
                  <a:pt x="3764851" y="0"/>
                </a:moveTo>
                <a:lnTo>
                  <a:pt x="124460" y="0"/>
                </a:lnTo>
                <a:cubicBezTo>
                  <a:pt x="55880" y="0"/>
                  <a:pt x="0" y="55880"/>
                  <a:pt x="0" y="124460"/>
                </a:cubicBezTo>
                <a:lnTo>
                  <a:pt x="0" y="1690378"/>
                </a:lnTo>
                <a:cubicBezTo>
                  <a:pt x="0" y="1758958"/>
                  <a:pt x="55880" y="1814838"/>
                  <a:pt x="124460" y="1814838"/>
                </a:cubicBezTo>
                <a:lnTo>
                  <a:pt x="3764851" y="1814838"/>
                </a:lnTo>
                <a:cubicBezTo>
                  <a:pt x="3833431" y="1814838"/>
                  <a:pt x="3889311" y="1758958"/>
                  <a:pt x="3889311" y="1690378"/>
                </a:cubicBezTo>
                <a:lnTo>
                  <a:pt x="3889311" y="124460"/>
                </a:lnTo>
                <a:cubicBezTo>
                  <a:pt x="3889311" y="55880"/>
                  <a:pt x="3833431" y="0"/>
                  <a:pt x="3764851" y="0"/>
                </a:cubicBezTo>
                <a:close/>
              </a:path>
            </a:pathLst>
          </a:custGeom>
          <a:solidFill>
            <a:srgbClr val="014A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7" name="Google Shape;467;p54"/>
          <p:cNvSpPr txBox="1"/>
          <p:nvPr/>
        </p:nvSpPr>
        <p:spPr>
          <a:xfrm>
            <a:off x="1044293" y="1073232"/>
            <a:ext cx="389547" cy="311551"/>
          </a:xfrm>
          <a:prstGeom prst="rect">
            <a:avLst/>
          </a:prstGeom>
          <a:noFill/>
          <a:ln>
            <a:noFill/>
          </a:ln>
        </p:spPr>
        <p:txBody>
          <a:bodyPr anchorCtr="0" anchor="t" bIns="0" lIns="0" spcFirstLastPara="1" rIns="0" wrap="square" tIns="0">
            <a:spAutoFit/>
          </a:bodyPr>
          <a:lstStyle/>
          <a:p>
            <a:pPr indent="0" lvl="0" marL="0" marR="0" rtl="0" algn="l">
              <a:lnSpc>
                <a:spcPct val="139994"/>
              </a:lnSpc>
              <a:spcBef>
                <a:spcPts val="0"/>
              </a:spcBef>
              <a:spcAft>
                <a:spcPts val="0"/>
              </a:spcAft>
              <a:buNone/>
            </a:pPr>
            <a:r>
              <a:rPr b="0" i="0" lang="en" sz="1800" u="none" cap="none" strike="noStrike">
                <a:solidFill>
                  <a:srgbClr val="014A74"/>
                </a:solidFill>
                <a:latin typeface="Arial"/>
                <a:ea typeface="Arial"/>
                <a:cs typeface="Arial"/>
                <a:sym typeface="Arial"/>
              </a:rPr>
              <a:t>01</a:t>
            </a:r>
            <a:endParaRPr sz="700"/>
          </a:p>
        </p:txBody>
      </p:sp>
      <p:sp>
        <p:nvSpPr>
          <p:cNvPr id="468" name="Google Shape;468;p54"/>
          <p:cNvSpPr txBox="1"/>
          <p:nvPr/>
        </p:nvSpPr>
        <p:spPr>
          <a:xfrm>
            <a:off x="1348750" y="1136004"/>
            <a:ext cx="3164100" cy="169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100" u="none" cap="none" strike="noStrike">
                <a:solidFill>
                  <a:srgbClr val="012F71"/>
                </a:solidFill>
                <a:latin typeface="Arial"/>
                <a:ea typeface="Arial"/>
                <a:cs typeface="Arial"/>
                <a:sym typeface="Arial"/>
              </a:rPr>
              <a:t>Seek investments and Strategic Partnerships</a:t>
            </a:r>
            <a:endParaRPr sz="700"/>
          </a:p>
        </p:txBody>
      </p:sp>
      <p:sp>
        <p:nvSpPr>
          <p:cNvPr id="469" name="Google Shape;469;p54"/>
          <p:cNvSpPr txBox="1"/>
          <p:nvPr/>
        </p:nvSpPr>
        <p:spPr>
          <a:xfrm>
            <a:off x="1022668" y="1465950"/>
            <a:ext cx="3468600" cy="9606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 sz="1200" u="none" cap="none" strike="noStrike">
                <a:solidFill>
                  <a:srgbClr val="000000"/>
                </a:solidFill>
                <a:latin typeface="Arial"/>
                <a:ea typeface="Arial"/>
                <a:cs typeface="Arial"/>
                <a:sym typeface="Arial"/>
              </a:rPr>
              <a:t>Engage with angel investors and startup incubator cells, especially in the mental health space</a:t>
            </a:r>
            <a:r>
              <a:rPr lang="en" sz="700"/>
              <a:t>. </a:t>
            </a:r>
            <a:r>
              <a:rPr b="0" i="0" lang="en" sz="1200" u="none" cap="none" strike="noStrike">
                <a:solidFill>
                  <a:srgbClr val="000000"/>
                </a:solidFill>
                <a:latin typeface="Arial"/>
                <a:ea typeface="Arial"/>
                <a:cs typeface="Arial"/>
                <a:sym typeface="Arial"/>
              </a:rPr>
              <a:t>Offer early join in offers to therapists, group benefits for clinics and ensure exclusive partnerships</a:t>
            </a:r>
            <a:endParaRPr sz="700"/>
          </a:p>
        </p:txBody>
      </p:sp>
      <p:cxnSp>
        <p:nvCxnSpPr>
          <p:cNvPr id="470" name="Google Shape;470;p54"/>
          <p:cNvCxnSpPr/>
          <p:nvPr/>
        </p:nvCxnSpPr>
        <p:spPr>
          <a:xfrm>
            <a:off x="1055015" y="1396689"/>
            <a:ext cx="1676497" cy="9676"/>
          </a:xfrm>
          <a:prstGeom prst="straightConnector1">
            <a:avLst/>
          </a:prstGeom>
          <a:noFill/>
          <a:ln cap="rnd" cmpd="sng" w="47625">
            <a:solidFill>
              <a:srgbClr val="014A74"/>
            </a:solidFill>
            <a:prstDash val="solid"/>
            <a:round/>
            <a:headEnd len="sm" w="sm" type="none"/>
            <a:tailEnd len="sm" w="sm" type="none"/>
          </a:ln>
        </p:spPr>
      </p:cxnSp>
      <p:sp>
        <p:nvSpPr>
          <p:cNvPr id="471" name="Google Shape;471;p54"/>
          <p:cNvSpPr/>
          <p:nvPr/>
        </p:nvSpPr>
        <p:spPr>
          <a:xfrm>
            <a:off x="838621" y="-24943"/>
            <a:ext cx="442881" cy="539293"/>
          </a:xfrm>
          <a:custGeom>
            <a:rect b="b" l="l" r="r" t="t"/>
            <a:pathLst>
              <a:path extrusionOk="0" h="3374390" w="2771140">
                <a:moveTo>
                  <a:pt x="0" y="0"/>
                </a:moveTo>
                <a:lnTo>
                  <a:pt x="0" y="2471420"/>
                </a:lnTo>
                <a:lnTo>
                  <a:pt x="1384300" y="3374390"/>
                </a:lnTo>
                <a:lnTo>
                  <a:pt x="2771140" y="2471420"/>
                </a:lnTo>
                <a:lnTo>
                  <a:pt x="2771140" y="0"/>
                </a:lnTo>
                <a:close/>
              </a:path>
            </a:pathLst>
          </a:custGeom>
          <a:solidFill>
            <a:srgbClr val="014A74"/>
          </a:solidFill>
          <a:ln>
            <a:noFill/>
          </a:ln>
        </p:spPr>
      </p:sp>
      <p:sp>
        <p:nvSpPr>
          <p:cNvPr id="472" name="Google Shape;472;p54"/>
          <p:cNvSpPr txBox="1"/>
          <p:nvPr/>
        </p:nvSpPr>
        <p:spPr>
          <a:xfrm>
            <a:off x="1370390" y="-6572"/>
            <a:ext cx="7536447" cy="96088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3900" u="none" cap="none" strike="noStrike">
                <a:solidFill>
                  <a:srgbClr val="014A74"/>
                </a:solidFill>
                <a:latin typeface="Arial"/>
                <a:ea typeface="Arial"/>
                <a:cs typeface="Arial"/>
                <a:sym typeface="Arial"/>
              </a:rPr>
              <a:t>Strategic Plan - The How</a:t>
            </a:r>
            <a:endParaRPr sz="700"/>
          </a:p>
          <a:p>
            <a:pPr indent="0" lvl="0" marL="0" marR="0" rtl="0" algn="l">
              <a:lnSpc>
                <a:spcPct val="49733"/>
              </a:lnSpc>
              <a:spcBef>
                <a:spcPts val="0"/>
              </a:spcBef>
              <a:spcAft>
                <a:spcPts val="0"/>
              </a:spcAft>
              <a:buNone/>
            </a:pPr>
            <a:r>
              <a:t/>
            </a:r>
            <a:endParaRPr b="1" i="0" sz="3900" u="none" cap="none" strike="noStrike">
              <a:solidFill>
                <a:srgbClr val="014A74"/>
              </a:solidFill>
              <a:latin typeface="Arial"/>
              <a:ea typeface="Arial"/>
              <a:cs typeface="Arial"/>
              <a:sym typeface="Arial"/>
            </a:endParaRPr>
          </a:p>
        </p:txBody>
      </p:sp>
      <p:sp>
        <p:nvSpPr>
          <p:cNvPr id="473" name="Google Shape;473;p54"/>
          <p:cNvSpPr txBox="1"/>
          <p:nvPr/>
        </p:nvSpPr>
        <p:spPr>
          <a:xfrm>
            <a:off x="1363477" y="576150"/>
            <a:ext cx="5929500" cy="246300"/>
          </a:xfrm>
          <a:prstGeom prst="rect">
            <a:avLst/>
          </a:prstGeom>
          <a:noFill/>
          <a:ln>
            <a:noFill/>
          </a:ln>
        </p:spPr>
        <p:txBody>
          <a:bodyPr anchorCtr="0" anchor="t" bIns="0" lIns="0" spcFirstLastPara="1" rIns="0" wrap="square" tIns="0">
            <a:spAutoFit/>
          </a:bodyPr>
          <a:lstStyle/>
          <a:p>
            <a:pPr indent="0" lvl="0" marL="0" marR="0" rtl="0" algn="ctr">
              <a:lnSpc>
                <a:spcPct val="140043"/>
              </a:lnSpc>
              <a:spcBef>
                <a:spcPts val="0"/>
              </a:spcBef>
              <a:spcAft>
                <a:spcPts val="0"/>
              </a:spcAft>
              <a:buNone/>
            </a:pPr>
            <a:r>
              <a:rPr b="1" i="0" lang="en" sz="1600" u="none" cap="none" strike="noStrike">
                <a:solidFill>
                  <a:srgbClr val="014A74"/>
                </a:solidFill>
                <a:latin typeface="Arial"/>
                <a:ea typeface="Arial"/>
                <a:cs typeface="Arial"/>
                <a:sym typeface="Arial"/>
              </a:rPr>
              <a:t>Differentiation through First Mover advantage</a:t>
            </a:r>
            <a:endParaRPr sz="700"/>
          </a:p>
        </p:txBody>
      </p:sp>
      <p:sp>
        <p:nvSpPr>
          <p:cNvPr id="474" name="Google Shape;474;p54"/>
          <p:cNvSpPr/>
          <p:nvPr/>
        </p:nvSpPr>
        <p:spPr>
          <a:xfrm>
            <a:off x="4767190" y="964000"/>
            <a:ext cx="3706454" cy="1729513"/>
          </a:xfrm>
          <a:custGeom>
            <a:rect b="b" l="l" r="r" t="t"/>
            <a:pathLst>
              <a:path extrusionOk="0" h="1814838" w="3889311">
                <a:moveTo>
                  <a:pt x="3764851" y="59690"/>
                </a:moveTo>
                <a:cubicBezTo>
                  <a:pt x="3800411" y="59690"/>
                  <a:pt x="3829621" y="88900"/>
                  <a:pt x="3829621" y="124460"/>
                </a:cubicBezTo>
                <a:lnTo>
                  <a:pt x="3829621" y="1690378"/>
                </a:lnTo>
                <a:cubicBezTo>
                  <a:pt x="3829621" y="1725938"/>
                  <a:pt x="3800411" y="1755148"/>
                  <a:pt x="3764851" y="1755148"/>
                </a:cubicBezTo>
                <a:lnTo>
                  <a:pt x="124460" y="1755148"/>
                </a:lnTo>
                <a:cubicBezTo>
                  <a:pt x="88900" y="1755148"/>
                  <a:pt x="59690" y="1725938"/>
                  <a:pt x="59690" y="1690378"/>
                </a:cubicBezTo>
                <a:lnTo>
                  <a:pt x="59690" y="124460"/>
                </a:lnTo>
                <a:cubicBezTo>
                  <a:pt x="59690" y="88900"/>
                  <a:pt x="88900" y="59690"/>
                  <a:pt x="124460" y="59690"/>
                </a:cubicBezTo>
                <a:lnTo>
                  <a:pt x="3764851" y="59690"/>
                </a:lnTo>
                <a:moveTo>
                  <a:pt x="3764851" y="0"/>
                </a:moveTo>
                <a:lnTo>
                  <a:pt x="124460" y="0"/>
                </a:lnTo>
                <a:cubicBezTo>
                  <a:pt x="55880" y="0"/>
                  <a:pt x="0" y="55880"/>
                  <a:pt x="0" y="124460"/>
                </a:cubicBezTo>
                <a:lnTo>
                  <a:pt x="0" y="1690378"/>
                </a:lnTo>
                <a:cubicBezTo>
                  <a:pt x="0" y="1758958"/>
                  <a:pt x="55880" y="1814838"/>
                  <a:pt x="124460" y="1814838"/>
                </a:cubicBezTo>
                <a:lnTo>
                  <a:pt x="3764851" y="1814838"/>
                </a:lnTo>
                <a:cubicBezTo>
                  <a:pt x="3833431" y="1814838"/>
                  <a:pt x="3889311" y="1758958"/>
                  <a:pt x="3889311" y="1690378"/>
                </a:cubicBezTo>
                <a:lnTo>
                  <a:pt x="3889311" y="124460"/>
                </a:lnTo>
                <a:cubicBezTo>
                  <a:pt x="3889311" y="55880"/>
                  <a:pt x="3833431" y="0"/>
                  <a:pt x="3764851" y="0"/>
                </a:cubicBezTo>
                <a:close/>
              </a:path>
            </a:pathLst>
          </a:custGeom>
          <a:solidFill>
            <a:srgbClr val="014A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5" name="Google Shape;475;p54"/>
          <p:cNvSpPr txBox="1"/>
          <p:nvPr/>
        </p:nvSpPr>
        <p:spPr>
          <a:xfrm>
            <a:off x="4907725" y="1073232"/>
            <a:ext cx="389546" cy="311551"/>
          </a:xfrm>
          <a:prstGeom prst="rect">
            <a:avLst/>
          </a:prstGeom>
          <a:noFill/>
          <a:ln>
            <a:noFill/>
          </a:ln>
        </p:spPr>
        <p:txBody>
          <a:bodyPr anchorCtr="0" anchor="t" bIns="0" lIns="0" spcFirstLastPara="1" rIns="0" wrap="square" tIns="0">
            <a:spAutoFit/>
          </a:bodyPr>
          <a:lstStyle/>
          <a:p>
            <a:pPr indent="0" lvl="0" marL="0" marR="0" rtl="0" algn="l">
              <a:lnSpc>
                <a:spcPct val="139994"/>
              </a:lnSpc>
              <a:spcBef>
                <a:spcPts val="0"/>
              </a:spcBef>
              <a:spcAft>
                <a:spcPts val="0"/>
              </a:spcAft>
              <a:buNone/>
            </a:pPr>
            <a:r>
              <a:rPr b="0" i="0" lang="en" sz="1800" u="none" cap="none" strike="noStrike">
                <a:solidFill>
                  <a:srgbClr val="014A74"/>
                </a:solidFill>
                <a:latin typeface="Arial"/>
                <a:ea typeface="Arial"/>
                <a:cs typeface="Arial"/>
                <a:sym typeface="Arial"/>
              </a:rPr>
              <a:t>02</a:t>
            </a:r>
            <a:endParaRPr sz="700"/>
          </a:p>
        </p:txBody>
      </p:sp>
      <p:sp>
        <p:nvSpPr>
          <p:cNvPr id="476" name="Google Shape;476;p54"/>
          <p:cNvSpPr txBox="1"/>
          <p:nvPr/>
        </p:nvSpPr>
        <p:spPr>
          <a:xfrm>
            <a:off x="5240509" y="1132269"/>
            <a:ext cx="3164210" cy="19951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100" u="none" cap="none" strike="noStrike">
                <a:solidFill>
                  <a:srgbClr val="012F71"/>
                </a:solidFill>
                <a:latin typeface="Arial"/>
                <a:ea typeface="Arial"/>
                <a:cs typeface="Arial"/>
                <a:sym typeface="Arial"/>
              </a:rPr>
              <a:t>Rapid Market Penetration and Brand Building</a:t>
            </a:r>
            <a:endParaRPr sz="700"/>
          </a:p>
        </p:txBody>
      </p:sp>
      <p:sp>
        <p:nvSpPr>
          <p:cNvPr id="477" name="Google Shape;477;p54"/>
          <p:cNvSpPr txBox="1"/>
          <p:nvPr/>
        </p:nvSpPr>
        <p:spPr>
          <a:xfrm>
            <a:off x="4918447" y="1446846"/>
            <a:ext cx="3468666" cy="1087438"/>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 sz="1200" u="none" cap="none" strike="noStrike">
                <a:solidFill>
                  <a:srgbClr val="000000"/>
                </a:solidFill>
                <a:latin typeface="Arial"/>
                <a:ea typeface="Arial"/>
                <a:cs typeface="Arial"/>
                <a:sym typeface="Arial"/>
              </a:rPr>
              <a:t>Run dedicated digital campaigns and targeted ads, partner with mental health influencers, engage in community outreach programs, offer premium features free for disadvantaged populations</a:t>
            </a:r>
            <a:endParaRPr sz="700"/>
          </a:p>
        </p:txBody>
      </p:sp>
      <p:cxnSp>
        <p:nvCxnSpPr>
          <p:cNvPr id="478" name="Google Shape;478;p54"/>
          <p:cNvCxnSpPr/>
          <p:nvPr/>
        </p:nvCxnSpPr>
        <p:spPr>
          <a:xfrm>
            <a:off x="4918447" y="1396689"/>
            <a:ext cx="1676498" cy="9676"/>
          </a:xfrm>
          <a:prstGeom prst="straightConnector1">
            <a:avLst/>
          </a:prstGeom>
          <a:noFill/>
          <a:ln cap="rnd" cmpd="sng" w="47625">
            <a:solidFill>
              <a:srgbClr val="014A74"/>
            </a:solidFill>
            <a:prstDash val="solid"/>
            <a:round/>
            <a:headEnd len="sm" w="sm" type="none"/>
            <a:tailEnd len="sm" w="sm" type="none"/>
          </a:ln>
        </p:spPr>
      </p:cxnSp>
      <p:sp>
        <p:nvSpPr>
          <p:cNvPr id="479" name="Google Shape;479;p54"/>
          <p:cNvSpPr/>
          <p:nvPr/>
        </p:nvSpPr>
        <p:spPr>
          <a:xfrm>
            <a:off x="925399" y="2845912"/>
            <a:ext cx="3706454" cy="1729512"/>
          </a:xfrm>
          <a:custGeom>
            <a:rect b="b" l="l" r="r" t="t"/>
            <a:pathLst>
              <a:path extrusionOk="0" h="1814838" w="3889311">
                <a:moveTo>
                  <a:pt x="3764851" y="59690"/>
                </a:moveTo>
                <a:cubicBezTo>
                  <a:pt x="3800411" y="59690"/>
                  <a:pt x="3829621" y="88900"/>
                  <a:pt x="3829621" y="124460"/>
                </a:cubicBezTo>
                <a:lnTo>
                  <a:pt x="3829621" y="1690378"/>
                </a:lnTo>
                <a:cubicBezTo>
                  <a:pt x="3829621" y="1725938"/>
                  <a:pt x="3800411" y="1755148"/>
                  <a:pt x="3764851" y="1755148"/>
                </a:cubicBezTo>
                <a:lnTo>
                  <a:pt x="124460" y="1755148"/>
                </a:lnTo>
                <a:cubicBezTo>
                  <a:pt x="88900" y="1755148"/>
                  <a:pt x="59690" y="1725938"/>
                  <a:pt x="59690" y="1690378"/>
                </a:cubicBezTo>
                <a:lnTo>
                  <a:pt x="59690" y="124460"/>
                </a:lnTo>
                <a:cubicBezTo>
                  <a:pt x="59690" y="88900"/>
                  <a:pt x="88900" y="59690"/>
                  <a:pt x="124460" y="59690"/>
                </a:cubicBezTo>
                <a:lnTo>
                  <a:pt x="3764851" y="59690"/>
                </a:lnTo>
                <a:moveTo>
                  <a:pt x="3764851" y="0"/>
                </a:moveTo>
                <a:lnTo>
                  <a:pt x="124460" y="0"/>
                </a:lnTo>
                <a:cubicBezTo>
                  <a:pt x="55880" y="0"/>
                  <a:pt x="0" y="55880"/>
                  <a:pt x="0" y="124460"/>
                </a:cubicBezTo>
                <a:lnTo>
                  <a:pt x="0" y="1690378"/>
                </a:lnTo>
                <a:cubicBezTo>
                  <a:pt x="0" y="1758958"/>
                  <a:pt x="55880" y="1814838"/>
                  <a:pt x="124460" y="1814838"/>
                </a:cubicBezTo>
                <a:lnTo>
                  <a:pt x="3764851" y="1814838"/>
                </a:lnTo>
                <a:cubicBezTo>
                  <a:pt x="3833431" y="1814838"/>
                  <a:pt x="3889311" y="1758958"/>
                  <a:pt x="3889311" y="1690378"/>
                </a:cubicBezTo>
                <a:lnTo>
                  <a:pt x="3889311" y="124460"/>
                </a:lnTo>
                <a:cubicBezTo>
                  <a:pt x="3889311" y="55880"/>
                  <a:pt x="3833431" y="0"/>
                  <a:pt x="3764851" y="0"/>
                </a:cubicBezTo>
                <a:close/>
              </a:path>
            </a:pathLst>
          </a:custGeom>
          <a:solidFill>
            <a:srgbClr val="014A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0" name="Google Shape;480;p54"/>
          <p:cNvSpPr txBox="1"/>
          <p:nvPr/>
        </p:nvSpPr>
        <p:spPr>
          <a:xfrm>
            <a:off x="1065934" y="2955145"/>
            <a:ext cx="389547" cy="311551"/>
          </a:xfrm>
          <a:prstGeom prst="rect">
            <a:avLst/>
          </a:prstGeom>
          <a:noFill/>
          <a:ln>
            <a:noFill/>
          </a:ln>
        </p:spPr>
        <p:txBody>
          <a:bodyPr anchorCtr="0" anchor="t" bIns="0" lIns="0" spcFirstLastPara="1" rIns="0" wrap="square" tIns="0">
            <a:spAutoFit/>
          </a:bodyPr>
          <a:lstStyle/>
          <a:p>
            <a:pPr indent="0" lvl="0" marL="0" marR="0" rtl="0" algn="l">
              <a:lnSpc>
                <a:spcPct val="139994"/>
              </a:lnSpc>
              <a:spcBef>
                <a:spcPts val="0"/>
              </a:spcBef>
              <a:spcAft>
                <a:spcPts val="0"/>
              </a:spcAft>
              <a:buNone/>
            </a:pPr>
            <a:r>
              <a:rPr b="0" i="0" lang="en" sz="1800" u="none" cap="none" strike="noStrike">
                <a:solidFill>
                  <a:srgbClr val="014A74"/>
                </a:solidFill>
                <a:latin typeface="Arial"/>
                <a:ea typeface="Arial"/>
                <a:cs typeface="Arial"/>
                <a:sym typeface="Arial"/>
              </a:rPr>
              <a:t>03</a:t>
            </a:r>
            <a:endParaRPr sz="700"/>
          </a:p>
        </p:txBody>
      </p:sp>
      <p:sp>
        <p:nvSpPr>
          <p:cNvPr id="481" name="Google Shape;481;p54"/>
          <p:cNvSpPr txBox="1"/>
          <p:nvPr/>
        </p:nvSpPr>
        <p:spPr>
          <a:xfrm>
            <a:off x="1370391" y="3017916"/>
            <a:ext cx="3164210" cy="19951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100" u="none" cap="none" strike="noStrike">
                <a:solidFill>
                  <a:srgbClr val="012F71"/>
                </a:solidFill>
                <a:latin typeface="Arial"/>
                <a:ea typeface="Arial"/>
                <a:cs typeface="Arial"/>
                <a:sym typeface="Arial"/>
              </a:rPr>
              <a:t>Customer loyalty through innovation</a:t>
            </a:r>
            <a:endParaRPr sz="700"/>
          </a:p>
        </p:txBody>
      </p:sp>
      <p:sp>
        <p:nvSpPr>
          <p:cNvPr id="482" name="Google Shape;482;p54"/>
          <p:cNvSpPr txBox="1"/>
          <p:nvPr/>
        </p:nvSpPr>
        <p:spPr>
          <a:xfrm>
            <a:off x="1044293" y="3300173"/>
            <a:ext cx="3468600" cy="14778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 sz="1200" u="none" cap="none" strike="noStrike">
                <a:solidFill>
                  <a:srgbClr val="000000"/>
                </a:solidFill>
                <a:latin typeface="Arial"/>
                <a:ea typeface="Arial"/>
                <a:cs typeface="Arial"/>
                <a:sym typeface="Arial"/>
              </a:rPr>
              <a:t>Ensure customer retention through new features, premium modes, and in-app purchases. Introduce a strong referral program. Expand into new revenue streams such as corporate partnerships, admin features and telehealth options. </a:t>
            </a:r>
            <a:endParaRPr sz="700"/>
          </a:p>
          <a:p>
            <a:pPr indent="0" lvl="0" marL="0" marR="0" rtl="0" algn="l">
              <a:lnSpc>
                <a:spcPct val="140016"/>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cxnSp>
        <p:nvCxnSpPr>
          <p:cNvPr id="483" name="Google Shape;483;p54"/>
          <p:cNvCxnSpPr/>
          <p:nvPr/>
        </p:nvCxnSpPr>
        <p:spPr>
          <a:xfrm>
            <a:off x="1076656" y="3278602"/>
            <a:ext cx="1676497" cy="9676"/>
          </a:xfrm>
          <a:prstGeom prst="straightConnector1">
            <a:avLst/>
          </a:prstGeom>
          <a:noFill/>
          <a:ln cap="rnd" cmpd="sng" w="47625">
            <a:solidFill>
              <a:srgbClr val="014A74"/>
            </a:solidFill>
            <a:prstDash val="solid"/>
            <a:round/>
            <a:headEnd len="sm" w="sm" type="none"/>
            <a:tailEnd len="sm" w="sm" type="none"/>
          </a:ln>
        </p:spPr>
      </p:cxnSp>
      <p:sp>
        <p:nvSpPr>
          <p:cNvPr id="484" name="Google Shape;484;p54"/>
          <p:cNvSpPr/>
          <p:nvPr/>
        </p:nvSpPr>
        <p:spPr>
          <a:xfrm>
            <a:off x="4788831" y="2845912"/>
            <a:ext cx="3706454" cy="1729512"/>
          </a:xfrm>
          <a:custGeom>
            <a:rect b="b" l="l" r="r" t="t"/>
            <a:pathLst>
              <a:path extrusionOk="0" h="1814838" w="3889311">
                <a:moveTo>
                  <a:pt x="3764851" y="59690"/>
                </a:moveTo>
                <a:cubicBezTo>
                  <a:pt x="3800411" y="59690"/>
                  <a:pt x="3829621" y="88900"/>
                  <a:pt x="3829621" y="124460"/>
                </a:cubicBezTo>
                <a:lnTo>
                  <a:pt x="3829621" y="1690378"/>
                </a:lnTo>
                <a:cubicBezTo>
                  <a:pt x="3829621" y="1725938"/>
                  <a:pt x="3800411" y="1755148"/>
                  <a:pt x="3764851" y="1755148"/>
                </a:cubicBezTo>
                <a:lnTo>
                  <a:pt x="124460" y="1755148"/>
                </a:lnTo>
                <a:cubicBezTo>
                  <a:pt x="88900" y="1755148"/>
                  <a:pt x="59690" y="1725938"/>
                  <a:pt x="59690" y="1690378"/>
                </a:cubicBezTo>
                <a:lnTo>
                  <a:pt x="59690" y="124460"/>
                </a:lnTo>
                <a:cubicBezTo>
                  <a:pt x="59690" y="88900"/>
                  <a:pt x="88900" y="59690"/>
                  <a:pt x="124460" y="59690"/>
                </a:cubicBezTo>
                <a:lnTo>
                  <a:pt x="3764851" y="59690"/>
                </a:lnTo>
                <a:moveTo>
                  <a:pt x="3764851" y="0"/>
                </a:moveTo>
                <a:lnTo>
                  <a:pt x="124460" y="0"/>
                </a:lnTo>
                <a:cubicBezTo>
                  <a:pt x="55880" y="0"/>
                  <a:pt x="0" y="55880"/>
                  <a:pt x="0" y="124460"/>
                </a:cubicBezTo>
                <a:lnTo>
                  <a:pt x="0" y="1690378"/>
                </a:lnTo>
                <a:cubicBezTo>
                  <a:pt x="0" y="1758958"/>
                  <a:pt x="55880" y="1814838"/>
                  <a:pt x="124460" y="1814838"/>
                </a:cubicBezTo>
                <a:lnTo>
                  <a:pt x="3764851" y="1814838"/>
                </a:lnTo>
                <a:cubicBezTo>
                  <a:pt x="3833431" y="1814838"/>
                  <a:pt x="3889311" y="1758958"/>
                  <a:pt x="3889311" y="1690378"/>
                </a:cubicBezTo>
                <a:lnTo>
                  <a:pt x="3889311" y="124460"/>
                </a:lnTo>
                <a:cubicBezTo>
                  <a:pt x="3889311" y="55880"/>
                  <a:pt x="3833431" y="0"/>
                  <a:pt x="3764851" y="0"/>
                </a:cubicBezTo>
                <a:close/>
              </a:path>
            </a:pathLst>
          </a:custGeom>
          <a:solidFill>
            <a:srgbClr val="014A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5" name="Google Shape;485;p54"/>
          <p:cNvSpPr txBox="1"/>
          <p:nvPr/>
        </p:nvSpPr>
        <p:spPr>
          <a:xfrm>
            <a:off x="4929366" y="2955145"/>
            <a:ext cx="389546" cy="311551"/>
          </a:xfrm>
          <a:prstGeom prst="rect">
            <a:avLst/>
          </a:prstGeom>
          <a:noFill/>
          <a:ln>
            <a:noFill/>
          </a:ln>
        </p:spPr>
        <p:txBody>
          <a:bodyPr anchorCtr="0" anchor="t" bIns="0" lIns="0" spcFirstLastPara="1" rIns="0" wrap="square" tIns="0">
            <a:spAutoFit/>
          </a:bodyPr>
          <a:lstStyle/>
          <a:p>
            <a:pPr indent="0" lvl="0" marL="0" marR="0" rtl="0" algn="l">
              <a:lnSpc>
                <a:spcPct val="139994"/>
              </a:lnSpc>
              <a:spcBef>
                <a:spcPts val="0"/>
              </a:spcBef>
              <a:spcAft>
                <a:spcPts val="0"/>
              </a:spcAft>
              <a:buNone/>
            </a:pPr>
            <a:r>
              <a:rPr b="0" i="0" lang="en" sz="1800" u="none" cap="none" strike="noStrike">
                <a:solidFill>
                  <a:srgbClr val="014A74"/>
                </a:solidFill>
                <a:latin typeface="Arial"/>
                <a:ea typeface="Arial"/>
                <a:cs typeface="Arial"/>
                <a:sym typeface="Arial"/>
              </a:rPr>
              <a:t>04</a:t>
            </a:r>
            <a:endParaRPr sz="700"/>
          </a:p>
        </p:txBody>
      </p:sp>
      <p:sp>
        <p:nvSpPr>
          <p:cNvPr id="486" name="Google Shape;486;p54"/>
          <p:cNvSpPr txBox="1"/>
          <p:nvPr/>
        </p:nvSpPr>
        <p:spPr>
          <a:xfrm>
            <a:off x="5297272" y="2964670"/>
            <a:ext cx="3164210" cy="39954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100" u="none" cap="none" strike="noStrike">
                <a:solidFill>
                  <a:srgbClr val="012F71"/>
                </a:solidFill>
                <a:latin typeface="Arial"/>
                <a:ea typeface="Arial"/>
                <a:cs typeface="Arial"/>
                <a:sym typeface="Arial"/>
              </a:rPr>
              <a:t>Achieve Regulatory Compliance, Trademarks, Build Technological Infrastructure </a:t>
            </a:r>
            <a:endParaRPr sz="700"/>
          </a:p>
        </p:txBody>
      </p:sp>
      <p:sp>
        <p:nvSpPr>
          <p:cNvPr id="487" name="Google Shape;487;p54"/>
          <p:cNvSpPr txBox="1"/>
          <p:nvPr/>
        </p:nvSpPr>
        <p:spPr>
          <a:xfrm>
            <a:off x="4918495" y="3514286"/>
            <a:ext cx="3468600" cy="9606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 sz="1200" u="none" cap="none" strike="noStrike">
                <a:solidFill>
                  <a:srgbClr val="000000"/>
                </a:solidFill>
                <a:latin typeface="Arial"/>
                <a:ea typeface="Arial"/>
                <a:cs typeface="Arial"/>
                <a:sym typeface="Arial"/>
              </a:rPr>
              <a:t>File patent for unique algorithm, trademarks for branding</a:t>
            </a:r>
            <a:r>
              <a:rPr lang="en" sz="700"/>
              <a:t>. </a:t>
            </a:r>
            <a:r>
              <a:rPr b="0" i="0" lang="en" sz="1200" u="none" cap="none" strike="noStrike">
                <a:solidFill>
                  <a:srgbClr val="000000"/>
                </a:solidFill>
                <a:latin typeface="Arial"/>
                <a:ea typeface="Arial"/>
                <a:cs typeface="Arial"/>
                <a:sym typeface="Arial"/>
              </a:rPr>
              <a:t>Obtain HIPAA certification, ensure data implementation of data encryption and privacy regulations</a:t>
            </a:r>
            <a:endParaRPr sz="700"/>
          </a:p>
        </p:txBody>
      </p:sp>
      <p:cxnSp>
        <p:nvCxnSpPr>
          <p:cNvPr id="488" name="Google Shape;488;p54"/>
          <p:cNvCxnSpPr/>
          <p:nvPr/>
        </p:nvCxnSpPr>
        <p:spPr>
          <a:xfrm>
            <a:off x="4987133" y="3385641"/>
            <a:ext cx="1676497" cy="9676"/>
          </a:xfrm>
          <a:prstGeom prst="straightConnector1">
            <a:avLst/>
          </a:prstGeom>
          <a:noFill/>
          <a:ln cap="rnd" cmpd="sng" w="47625">
            <a:solidFill>
              <a:srgbClr val="014A74"/>
            </a:solidFill>
            <a:prstDash val="solid"/>
            <a:round/>
            <a:headEnd len="sm" w="sm" type="none"/>
            <a:tailEnd len="sm" w="sm" type="none"/>
          </a:ln>
        </p:spPr>
      </p:cxnSp>
      <p:sp>
        <p:nvSpPr>
          <p:cNvPr id="489" name="Google Shape;489;p54"/>
          <p:cNvSpPr txBox="1"/>
          <p:nvPr/>
        </p:nvSpPr>
        <p:spPr>
          <a:xfrm>
            <a:off x="5964464" y="4922500"/>
            <a:ext cx="2856600" cy="107700"/>
          </a:xfrm>
          <a:prstGeom prst="rect">
            <a:avLst/>
          </a:prstGeom>
          <a:noFill/>
          <a:ln>
            <a:noFill/>
          </a:ln>
        </p:spPr>
        <p:txBody>
          <a:bodyPr anchorCtr="0" anchor="t" bIns="0" lIns="0" spcFirstLastPara="1" rIns="0" wrap="square" tIns="0">
            <a:spAutoFit/>
          </a:bodyPr>
          <a:lstStyle/>
          <a:p>
            <a:pPr indent="0" lvl="0" marL="0" marR="0" rtl="0" algn="ctr">
              <a:lnSpc>
                <a:spcPct val="140071"/>
              </a:lnSpc>
              <a:spcBef>
                <a:spcPts val="0"/>
              </a:spcBef>
              <a:spcAft>
                <a:spcPts val="0"/>
              </a:spcAft>
              <a:buNone/>
            </a:pPr>
            <a:r>
              <a:rPr b="0" i="0" lang="en" sz="700" u="none" cap="none" strike="noStrike">
                <a:solidFill>
                  <a:srgbClr val="000000"/>
                </a:solidFill>
                <a:latin typeface="Arial"/>
                <a:ea typeface="Arial"/>
                <a:cs typeface="Arial"/>
                <a:sym typeface="Arial"/>
              </a:rPr>
              <a:t>*AI aid for regulatory and investment implementation ideas</a:t>
            </a:r>
            <a:endParaRPr sz="700"/>
          </a:p>
        </p:txBody>
      </p:sp>
      <p:sp>
        <p:nvSpPr>
          <p:cNvPr id="490" name="Google Shape;490;p54"/>
          <p:cNvSpPr/>
          <p:nvPr/>
        </p:nvSpPr>
        <p:spPr>
          <a:xfrm>
            <a:off x="0" y="4837917"/>
            <a:ext cx="4933878" cy="305448"/>
          </a:xfrm>
          <a:custGeom>
            <a:rect b="b" l="l" r="r" t="t"/>
            <a:pathLst>
              <a:path extrusionOk="0" h="222955" w="3601371">
                <a:moveTo>
                  <a:pt x="0" y="0"/>
                </a:moveTo>
                <a:lnTo>
                  <a:pt x="3601371" y="0"/>
                </a:lnTo>
                <a:lnTo>
                  <a:pt x="3601371" y="222955"/>
                </a:lnTo>
                <a:lnTo>
                  <a:pt x="0" y="222955"/>
                </a:lnTo>
                <a:close/>
              </a:path>
            </a:pathLst>
          </a:custGeom>
          <a:solidFill>
            <a:srgbClr val="014A74">
              <a:alpha val="5176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491" name="Google Shape;491;p54"/>
          <p:cNvSpPr/>
          <p:nvPr/>
        </p:nvSpPr>
        <p:spPr>
          <a:xfrm>
            <a:off x="0" y="4837917"/>
            <a:ext cx="9139971" cy="305448"/>
          </a:xfrm>
          <a:custGeom>
            <a:rect b="b" l="l" r="r" t="t"/>
            <a:pathLst>
              <a:path extrusionOk="0" h="222955" w="6671512">
                <a:moveTo>
                  <a:pt x="0" y="0"/>
                </a:moveTo>
                <a:lnTo>
                  <a:pt x="6671512" y="0"/>
                </a:lnTo>
                <a:lnTo>
                  <a:pt x="6671512" y="222955"/>
                </a:lnTo>
                <a:lnTo>
                  <a:pt x="0" y="222955"/>
                </a:lnTo>
                <a:close/>
              </a:path>
            </a:pathLst>
          </a:custGeom>
          <a:solidFill>
            <a:srgbClr val="014A74">
              <a:alpha val="5176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5"/>
          <p:cNvSpPr/>
          <p:nvPr/>
        </p:nvSpPr>
        <p:spPr>
          <a:xfrm>
            <a:off x="838621" y="-24943"/>
            <a:ext cx="442881" cy="539293"/>
          </a:xfrm>
          <a:custGeom>
            <a:rect b="b" l="l" r="r" t="t"/>
            <a:pathLst>
              <a:path extrusionOk="0" h="3374390" w="2771140">
                <a:moveTo>
                  <a:pt x="0" y="0"/>
                </a:moveTo>
                <a:lnTo>
                  <a:pt x="0" y="2471420"/>
                </a:lnTo>
                <a:lnTo>
                  <a:pt x="1384300" y="3374390"/>
                </a:lnTo>
                <a:lnTo>
                  <a:pt x="2771140" y="2471420"/>
                </a:lnTo>
                <a:lnTo>
                  <a:pt x="2771140" y="0"/>
                </a:lnTo>
                <a:close/>
              </a:path>
            </a:pathLst>
          </a:custGeom>
          <a:solidFill>
            <a:srgbClr val="014A74"/>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497" name="Google Shape;497;p55"/>
          <p:cNvSpPr/>
          <p:nvPr/>
        </p:nvSpPr>
        <p:spPr>
          <a:xfrm>
            <a:off x="0" y="4837917"/>
            <a:ext cx="9144000" cy="305583"/>
          </a:xfrm>
          <a:custGeom>
            <a:rect b="b" l="l" r="r" t="t"/>
            <a:pathLst>
              <a:path extrusionOk="0" h="222955" w="6671512">
                <a:moveTo>
                  <a:pt x="0" y="0"/>
                </a:moveTo>
                <a:lnTo>
                  <a:pt x="6671512" y="0"/>
                </a:lnTo>
                <a:lnTo>
                  <a:pt x="6671512" y="222955"/>
                </a:lnTo>
                <a:lnTo>
                  <a:pt x="0" y="222955"/>
                </a:lnTo>
                <a:close/>
              </a:path>
            </a:pathLst>
          </a:custGeom>
          <a:solidFill>
            <a:srgbClr val="014A74">
              <a:alpha val="51764"/>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498" name="Google Shape;498;p55"/>
          <p:cNvSpPr/>
          <p:nvPr/>
        </p:nvSpPr>
        <p:spPr>
          <a:xfrm>
            <a:off x="0" y="4837917"/>
            <a:ext cx="4936053" cy="305583"/>
          </a:xfrm>
          <a:custGeom>
            <a:rect b="b" l="l" r="r" t="t"/>
            <a:pathLst>
              <a:path extrusionOk="0" h="222955" w="3601371">
                <a:moveTo>
                  <a:pt x="0" y="0"/>
                </a:moveTo>
                <a:lnTo>
                  <a:pt x="3601371" y="0"/>
                </a:lnTo>
                <a:lnTo>
                  <a:pt x="3601371" y="222955"/>
                </a:lnTo>
                <a:lnTo>
                  <a:pt x="0" y="222955"/>
                </a:lnTo>
                <a:close/>
              </a:path>
            </a:pathLst>
          </a:custGeom>
          <a:solidFill>
            <a:srgbClr val="012F71">
              <a:alpha val="51764"/>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499" name="Google Shape;499;p55"/>
          <p:cNvSpPr/>
          <p:nvPr/>
        </p:nvSpPr>
        <p:spPr>
          <a:xfrm>
            <a:off x="838621" y="615913"/>
            <a:ext cx="7761750" cy="4013238"/>
          </a:xfrm>
          <a:custGeom>
            <a:rect b="b" l="l" r="r" t="t"/>
            <a:pathLst>
              <a:path extrusionOk="0" h="8026475" w="15523499">
                <a:moveTo>
                  <a:pt x="0" y="0"/>
                </a:moveTo>
                <a:lnTo>
                  <a:pt x="15523499" y="0"/>
                </a:lnTo>
                <a:lnTo>
                  <a:pt x="15523499" y="8026475"/>
                </a:lnTo>
                <a:lnTo>
                  <a:pt x="0" y="8026475"/>
                </a:lnTo>
                <a:lnTo>
                  <a:pt x="0" y="0"/>
                </a:lnTo>
                <a:close/>
              </a:path>
            </a:pathLst>
          </a:custGeom>
          <a:blipFill rotWithShape="1">
            <a:blip r:embed="rId3">
              <a:alphaModFix amt="67000"/>
            </a:blip>
            <a:stretch>
              <a:fillRect b="0" l="0" r="0" t="0"/>
            </a:stretch>
          </a:blip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p:nvPr/>
        </p:nvSpPr>
        <p:spPr>
          <a:xfrm>
            <a:off x="376711" y="3290678"/>
            <a:ext cx="8387160" cy="1443524"/>
          </a:xfrm>
          <a:custGeom>
            <a:rect b="b" l="l" r="r" t="t"/>
            <a:pathLst>
              <a:path extrusionOk="0" h="977004" w="5676589">
                <a:moveTo>
                  <a:pt x="5552129" y="977004"/>
                </a:moveTo>
                <a:lnTo>
                  <a:pt x="124460" y="977004"/>
                </a:lnTo>
                <a:cubicBezTo>
                  <a:pt x="55880" y="977004"/>
                  <a:pt x="0" y="921124"/>
                  <a:pt x="0" y="852544"/>
                </a:cubicBezTo>
                <a:lnTo>
                  <a:pt x="0" y="124460"/>
                </a:lnTo>
                <a:cubicBezTo>
                  <a:pt x="0" y="55880"/>
                  <a:pt x="55880" y="0"/>
                  <a:pt x="124460" y="0"/>
                </a:cubicBezTo>
                <a:lnTo>
                  <a:pt x="5552129" y="0"/>
                </a:lnTo>
                <a:cubicBezTo>
                  <a:pt x="5620708" y="0"/>
                  <a:pt x="5676589" y="55880"/>
                  <a:pt x="5676589" y="124460"/>
                </a:cubicBezTo>
                <a:lnTo>
                  <a:pt x="5676589" y="852544"/>
                </a:lnTo>
                <a:cubicBezTo>
                  <a:pt x="5676589" y="921124"/>
                  <a:pt x="5620708" y="977004"/>
                  <a:pt x="5552129" y="977004"/>
                </a:cubicBezTo>
                <a:close/>
              </a:path>
            </a:pathLst>
          </a:custGeom>
          <a:solidFill>
            <a:srgbClr val="014A74"/>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20" name="Google Shape;220;p38"/>
          <p:cNvSpPr/>
          <p:nvPr/>
        </p:nvSpPr>
        <p:spPr>
          <a:xfrm>
            <a:off x="1511430" y="759572"/>
            <a:ext cx="6257315" cy="423002"/>
          </a:xfrm>
          <a:custGeom>
            <a:rect b="b" l="l" r="r" t="t"/>
            <a:pathLst>
              <a:path extrusionOk="0" h="1217270" w="18006662">
                <a:moveTo>
                  <a:pt x="17452942" y="1217270"/>
                </a:moveTo>
                <a:lnTo>
                  <a:pt x="553720" y="1217270"/>
                </a:lnTo>
                <a:cubicBezTo>
                  <a:pt x="247650" y="1217270"/>
                  <a:pt x="0" y="944763"/>
                  <a:pt x="0" y="609344"/>
                </a:cubicBezTo>
                <a:cubicBezTo>
                  <a:pt x="0" y="272528"/>
                  <a:pt x="247650" y="0"/>
                  <a:pt x="553720" y="0"/>
                </a:cubicBezTo>
                <a:lnTo>
                  <a:pt x="17452942" y="0"/>
                </a:lnTo>
                <a:cubicBezTo>
                  <a:pt x="17759012" y="0"/>
                  <a:pt x="18006662" y="272528"/>
                  <a:pt x="18006662" y="609344"/>
                </a:cubicBezTo>
                <a:cubicBezTo>
                  <a:pt x="18005392" y="944763"/>
                  <a:pt x="17757742" y="1217270"/>
                  <a:pt x="17452942" y="1217270"/>
                </a:cubicBezTo>
                <a:close/>
              </a:path>
            </a:pathLst>
          </a:custGeom>
          <a:solidFill>
            <a:srgbClr val="BDC3C1"/>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21" name="Google Shape;221;p38"/>
          <p:cNvSpPr/>
          <p:nvPr/>
        </p:nvSpPr>
        <p:spPr>
          <a:xfrm>
            <a:off x="838621" y="-24943"/>
            <a:ext cx="443383" cy="539903"/>
          </a:xfrm>
          <a:custGeom>
            <a:rect b="b" l="l" r="r" t="t"/>
            <a:pathLst>
              <a:path extrusionOk="0" h="3374390" w="2771140">
                <a:moveTo>
                  <a:pt x="0" y="0"/>
                </a:moveTo>
                <a:lnTo>
                  <a:pt x="0" y="2471420"/>
                </a:lnTo>
                <a:lnTo>
                  <a:pt x="1384300" y="3374390"/>
                </a:lnTo>
                <a:lnTo>
                  <a:pt x="2771140" y="2471420"/>
                </a:lnTo>
                <a:lnTo>
                  <a:pt x="2771140" y="0"/>
                </a:lnTo>
                <a:close/>
              </a:path>
            </a:pathLst>
          </a:custGeom>
          <a:solidFill>
            <a:srgbClr val="014A74"/>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22" name="Google Shape;222;p38"/>
          <p:cNvSpPr/>
          <p:nvPr/>
        </p:nvSpPr>
        <p:spPr>
          <a:xfrm>
            <a:off x="0" y="4837917"/>
            <a:ext cx="9139972" cy="305449"/>
          </a:xfrm>
          <a:custGeom>
            <a:rect b="b" l="l" r="r" t="t"/>
            <a:pathLst>
              <a:path extrusionOk="0" h="222955" w="6671512">
                <a:moveTo>
                  <a:pt x="0" y="0"/>
                </a:moveTo>
                <a:lnTo>
                  <a:pt x="6671512" y="0"/>
                </a:lnTo>
                <a:lnTo>
                  <a:pt x="6671512" y="222955"/>
                </a:lnTo>
                <a:lnTo>
                  <a:pt x="0" y="222955"/>
                </a:lnTo>
                <a:close/>
              </a:path>
            </a:pathLst>
          </a:custGeom>
          <a:solidFill>
            <a:srgbClr val="014A74">
              <a:alpha val="51372"/>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23" name="Google Shape;223;p38"/>
          <p:cNvSpPr/>
          <p:nvPr/>
        </p:nvSpPr>
        <p:spPr>
          <a:xfrm>
            <a:off x="0" y="4837917"/>
            <a:ext cx="4933879" cy="305449"/>
          </a:xfrm>
          <a:custGeom>
            <a:rect b="b" l="l" r="r" t="t"/>
            <a:pathLst>
              <a:path extrusionOk="0" h="222955" w="3601371">
                <a:moveTo>
                  <a:pt x="0" y="0"/>
                </a:moveTo>
                <a:lnTo>
                  <a:pt x="3601371" y="0"/>
                </a:lnTo>
                <a:lnTo>
                  <a:pt x="3601371" y="222955"/>
                </a:lnTo>
                <a:lnTo>
                  <a:pt x="0" y="222955"/>
                </a:lnTo>
                <a:close/>
              </a:path>
            </a:pathLst>
          </a:custGeom>
          <a:solidFill>
            <a:srgbClr val="014A74">
              <a:alpha val="51372"/>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24" name="Google Shape;224;p38"/>
          <p:cNvSpPr/>
          <p:nvPr/>
        </p:nvSpPr>
        <p:spPr>
          <a:xfrm>
            <a:off x="509560" y="1022384"/>
            <a:ext cx="8270635" cy="2085354"/>
          </a:xfrm>
          <a:custGeom>
            <a:rect b="b" l="l" r="r" t="t"/>
            <a:pathLst>
              <a:path extrusionOk="0" h="5524117" w="21908965">
                <a:moveTo>
                  <a:pt x="21046635" y="0"/>
                </a:moveTo>
                <a:lnTo>
                  <a:pt x="862330" y="0"/>
                </a:lnTo>
                <a:cubicBezTo>
                  <a:pt x="389890" y="0"/>
                  <a:pt x="0" y="389890"/>
                  <a:pt x="0" y="862330"/>
                </a:cubicBezTo>
                <a:lnTo>
                  <a:pt x="0" y="4661787"/>
                </a:lnTo>
                <a:cubicBezTo>
                  <a:pt x="0" y="5134227"/>
                  <a:pt x="389890" y="5524117"/>
                  <a:pt x="862330" y="5524117"/>
                </a:cubicBezTo>
                <a:lnTo>
                  <a:pt x="21046635" y="5524117"/>
                </a:lnTo>
                <a:cubicBezTo>
                  <a:pt x="21519074" y="5524117"/>
                  <a:pt x="21908965" y="5134227"/>
                  <a:pt x="21908965" y="4661787"/>
                </a:cubicBezTo>
                <a:lnTo>
                  <a:pt x="21908965" y="862330"/>
                </a:lnTo>
                <a:cubicBezTo>
                  <a:pt x="21908963" y="389890"/>
                  <a:pt x="21519074" y="0"/>
                  <a:pt x="21046635" y="0"/>
                </a:cubicBezTo>
                <a:close/>
                <a:moveTo>
                  <a:pt x="21718463" y="927100"/>
                </a:moveTo>
                <a:lnTo>
                  <a:pt x="21718463" y="4661787"/>
                </a:lnTo>
                <a:cubicBezTo>
                  <a:pt x="21718463" y="5028817"/>
                  <a:pt x="21413663" y="5333617"/>
                  <a:pt x="21046635" y="5333617"/>
                </a:cubicBezTo>
                <a:lnTo>
                  <a:pt x="862330" y="5333617"/>
                </a:lnTo>
                <a:cubicBezTo>
                  <a:pt x="495300" y="5333617"/>
                  <a:pt x="190500" y="5028817"/>
                  <a:pt x="190500" y="4661787"/>
                </a:cubicBezTo>
                <a:lnTo>
                  <a:pt x="190500" y="862330"/>
                </a:lnTo>
                <a:cubicBezTo>
                  <a:pt x="190500" y="495300"/>
                  <a:pt x="495300" y="190500"/>
                  <a:pt x="862330" y="190500"/>
                </a:cubicBezTo>
                <a:lnTo>
                  <a:pt x="21046635" y="190500"/>
                </a:lnTo>
                <a:cubicBezTo>
                  <a:pt x="21413663" y="190500"/>
                  <a:pt x="21718463" y="495300"/>
                  <a:pt x="21718463" y="862330"/>
                </a:cubicBezTo>
                <a:lnTo>
                  <a:pt x="21718463" y="927100"/>
                </a:lnTo>
                <a:close/>
              </a:path>
            </a:pathLst>
          </a:custGeom>
          <a:solidFill>
            <a:srgbClr val="BDC3C1"/>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25" name="Google Shape;225;p38"/>
          <p:cNvSpPr/>
          <p:nvPr/>
        </p:nvSpPr>
        <p:spPr>
          <a:xfrm>
            <a:off x="2204502" y="1281520"/>
            <a:ext cx="1797657" cy="1687694"/>
          </a:xfrm>
          <a:custGeom>
            <a:rect b="b" l="l" r="r" t="t"/>
            <a:pathLst>
              <a:path extrusionOk="0" h="3375388" w="3595314">
                <a:moveTo>
                  <a:pt x="0" y="0"/>
                </a:moveTo>
                <a:lnTo>
                  <a:pt x="3595314" y="0"/>
                </a:lnTo>
                <a:lnTo>
                  <a:pt x="3595314" y="3375388"/>
                </a:lnTo>
                <a:lnTo>
                  <a:pt x="0" y="3375388"/>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26" name="Google Shape;226;p38"/>
          <p:cNvSpPr/>
          <p:nvPr/>
        </p:nvSpPr>
        <p:spPr>
          <a:xfrm>
            <a:off x="735947" y="1281519"/>
            <a:ext cx="1313561" cy="1713884"/>
          </a:xfrm>
          <a:custGeom>
            <a:rect b="b" l="l" r="r" t="t"/>
            <a:pathLst>
              <a:path extrusionOk="0" h="3427768" w="2627121">
                <a:moveTo>
                  <a:pt x="0" y="0"/>
                </a:moveTo>
                <a:lnTo>
                  <a:pt x="2627121" y="0"/>
                </a:lnTo>
                <a:lnTo>
                  <a:pt x="2627121" y="3427767"/>
                </a:lnTo>
                <a:lnTo>
                  <a:pt x="0" y="3427767"/>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27" name="Google Shape;227;p38"/>
          <p:cNvSpPr/>
          <p:nvPr/>
        </p:nvSpPr>
        <p:spPr>
          <a:xfrm>
            <a:off x="4157152" y="1271566"/>
            <a:ext cx="1403819" cy="1687694"/>
          </a:xfrm>
          <a:custGeom>
            <a:rect b="b" l="l" r="r" t="t"/>
            <a:pathLst>
              <a:path extrusionOk="0" h="3375388" w="2807638">
                <a:moveTo>
                  <a:pt x="0" y="0"/>
                </a:moveTo>
                <a:lnTo>
                  <a:pt x="2807639" y="0"/>
                </a:lnTo>
                <a:lnTo>
                  <a:pt x="2807639" y="3375387"/>
                </a:lnTo>
                <a:lnTo>
                  <a:pt x="0" y="3375387"/>
                </a:lnTo>
                <a:lnTo>
                  <a:pt x="0" y="0"/>
                </a:lnTo>
                <a:close/>
              </a:path>
            </a:pathLst>
          </a:custGeom>
          <a:blipFill rotWithShape="1">
            <a:blip r:embed="rId5">
              <a:alphaModFix/>
            </a:blip>
            <a:stretch>
              <a:fillRect b="0" l="0" r="0" t="0"/>
            </a:stretch>
          </a:blip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28" name="Google Shape;228;p38"/>
          <p:cNvSpPr/>
          <p:nvPr/>
        </p:nvSpPr>
        <p:spPr>
          <a:xfrm>
            <a:off x="5665747" y="1271566"/>
            <a:ext cx="2963904" cy="786584"/>
          </a:xfrm>
          <a:custGeom>
            <a:rect b="b" l="l" r="r" t="t"/>
            <a:pathLst>
              <a:path extrusionOk="0" h="1573168" w="5927807">
                <a:moveTo>
                  <a:pt x="0" y="0"/>
                </a:moveTo>
                <a:lnTo>
                  <a:pt x="5927807" y="0"/>
                </a:lnTo>
                <a:lnTo>
                  <a:pt x="5927807" y="1573167"/>
                </a:lnTo>
                <a:lnTo>
                  <a:pt x="0" y="1573167"/>
                </a:lnTo>
                <a:lnTo>
                  <a:pt x="0" y="0"/>
                </a:lnTo>
                <a:close/>
              </a:path>
            </a:pathLst>
          </a:custGeom>
          <a:blipFill rotWithShape="1">
            <a:blip r:embed="rId6">
              <a:alphaModFix/>
            </a:blip>
            <a:stretch>
              <a:fillRect b="0" l="0" r="-6007" t="0"/>
            </a:stretch>
          </a:blip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29" name="Google Shape;229;p38"/>
          <p:cNvSpPr/>
          <p:nvPr/>
        </p:nvSpPr>
        <p:spPr>
          <a:xfrm>
            <a:off x="5665747" y="2141603"/>
            <a:ext cx="1608681" cy="860295"/>
          </a:xfrm>
          <a:custGeom>
            <a:rect b="b" l="l" r="r" t="t"/>
            <a:pathLst>
              <a:path extrusionOk="0" h="1720589" w="3217362">
                <a:moveTo>
                  <a:pt x="0" y="0"/>
                </a:moveTo>
                <a:lnTo>
                  <a:pt x="3217361" y="0"/>
                </a:lnTo>
                <a:lnTo>
                  <a:pt x="3217361" y="1720590"/>
                </a:lnTo>
                <a:lnTo>
                  <a:pt x="0" y="1720590"/>
                </a:lnTo>
                <a:lnTo>
                  <a:pt x="0" y="0"/>
                </a:lnTo>
                <a:close/>
              </a:path>
            </a:pathLst>
          </a:custGeom>
          <a:blipFill rotWithShape="1">
            <a:blip r:embed="rId7">
              <a:alphaModFix/>
            </a:blip>
            <a:stretch>
              <a:fillRect b="0" l="0" r="0" t="0"/>
            </a:stretch>
          </a:blip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30" name="Google Shape;230;p38"/>
          <p:cNvSpPr/>
          <p:nvPr/>
        </p:nvSpPr>
        <p:spPr>
          <a:xfrm>
            <a:off x="7379202" y="2141603"/>
            <a:ext cx="1250448" cy="853800"/>
          </a:xfrm>
          <a:custGeom>
            <a:rect b="b" l="l" r="r" t="t"/>
            <a:pathLst>
              <a:path extrusionOk="0" h="1707601" w="2500896">
                <a:moveTo>
                  <a:pt x="0" y="0"/>
                </a:moveTo>
                <a:lnTo>
                  <a:pt x="2500896" y="0"/>
                </a:lnTo>
                <a:lnTo>
                  <a:pt x="2500896" y="1707601"/>
                </a:lnTo>
                <a:lnTo>
                  <a:pt x="0" y="1707601"/>
                </a:lnTo>
                <a:lnTo>
                  <a:pt x="0" y="0"/>
                </a:lnTo>
                <a:close/>
              </a:path>
            </a:pathLst>
          </a:custGeom>
          <a:blipFill rotWithShape="1">
            <a:blip r:embed="rId8">
              <a:alphaModFix/>
            </a:blip>
            <a:stretch>
              <a:fillRect b="0" l="0" r="0" t="0"/>
            </a:stretch>
          </a:blip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31" name="Google Shape;231;p38"/>
          <p:cNvSpPr/>
          <p:nvPr/>
        </p:nvSpPr>
        <p:spPr>
          <a:xfrm>
            <a:off x="2353934" y="3542986"/>
            <a:ext cx="682570" cy="661239"/>
          </a:xfrm>
          <a:custGeom>
            <a:rect b="b" l="l" r="r" t="t"/>
            <a:pathLst>
              <a:path extrusionOk="0" h="1322479" w="1365139">
                <a:moveTo>
                  <a:pt x="0" y="0"/>
                </a:moveTo>
                <a:lnTo>
                  <a:pt x="1365139" y="0"/>
                </a:lnTo>
                <a:lnTo>
                  <a:pt x="1365139" y="1322479"/>
                </a:lnTo>
                <a:lnTo>
                  <a:pt x="0" y="1322479"/>
                </a:lnTo>
                <a:lnTo>
                  <a:pt x="0" y="0"/>
                </a:lnTo>
                <a:close/>
              </a:path>
            </a:pathLst>
          </a:custGeom>
          <a:blipFill rotWithShape="1">
            <a:blip r:embed="rId9">
              <a:alphaModFix/>
            </a:blip>
            <a:stretch>
              <a:fillRect b="0" l="0" r="0" t="0"/>
            </a:stretch>
          </a:blip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32" name="Google Shape;232;p38"/>
          <p:cNvSpPr/>
          <p:nvPr/>
        </p:nvSpPr>
        <p:spPr>
          <a:xfrm>
            <a:off x="3062445" y="3200915"/>
            <a:ext cx="3018633" cy="423002"/>
          </a:xfrm>
          <a:custGeom>
            <a:rect b="b" l="l" r="r" t="t"/>
            <a:pathLst>
              <a:path extrusionOk="0" h="1217270" w="8686713">
                <a:moveTo>
                  <a:pt x="8132992" y="1217270"/>
                </a:moveTo>
                <a:lnTo>
                  <a:pt x="553720" y="1217270"/>
                </a:lnTo>
                <a:cubicBezTo>
                  <a:pt x="247650" y="1217270"/>
                  <a:pt x="0" y="944763"/>
                  <a:pt x="0" y="609344"/>
                </a:cubicBezTo>
                <a:cubicBezTo>
                  <a:pt x="0" y="272528"/>
                  <a:pt x="247650" y="0"/>
                  <a:pt x="553720" y="0"/>
                </a:cubicBezTo>
                <a:lnTo>
                  <a:pt x="8132992" y="0"/>
                </a:lnTo>
                <a:cubicBezTo>
                  <a:pt x="8439062" y="0"/>
                  <a:pt x="8686712" y="272528"/>
                  <a:pt x="8686712" y="609344"/>
                </a:cubicBezTo>
                <a:cubicBezTo>
                  <a:pt x="8685442" y="944763"/>
                  <a:pt x="8437792" y="1217270"/>
                  <a:pt x="8132992" y="1217270"/>
                </a:cubicBezTo>
                <a:close/>
              </a:path>
            </a:pathLst>
          </a:custGeom>
          <a:solidFill>
            <a:srgbClr val="014A74"/>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33" name="Google Shape;233;p38"/>
          <p:cNvSpPr/>
          <p:nvPr/>
        </p:nvSpPr>
        <p:spPr>
          <a:xfrm>
            <a:off x="4440446" y="3542986"/>
            <a:ext cx="512460" cy="661239"/>
          </a:xfrm>
          <a:custGeom>
            <a:rect b="b" l="l" r="r" t="t"/>
            <a:pathLst>
              <a:path extrusionOk="0" h="1322479" w="1024921">
                <a:moveTo>
                  <a:pt x="0" y="0"/>
                </a:moveTo>
                <a:lnTo>
                  <a:pt x="1024921" y="0"/>
                </a:lnTo>
                <a:lnTo>
                  <a:pt x="1024921" y="1322479"/>
                </a:lnTo>
                <a:lnTo>
                  <a:pt x="0" y="1322479"/>
                </a:lnTo>
                <a:lnTo>
                  <a:pt x="0" y="0"/>
                </a:lnTo>
                <a:close/>
              </a:path>
            </a:pathLst>
          </a:custGeom>
          <a:blipFill rotWithShape="1">
            <a:blip r:embed="rId10">
              <a:alphaModFix/>
            </a:blip>
            <a:stretch>
              <a:fillRect b="0" l="0" r="0" t="0"/>
            </a:stretch>
          </a:blip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34" name="Google Shape;234;p38"/>
          <p:cNvSpPr/>
          <p:nvPr/>
        </p:nvSpPr>
        <p:spPr>
          <a:xfrm>
            <a:off x="6584911" y="3542986"/>
            <a:ext cx="660207" cy="706103"/>
          </a:xfrm>
          <a:custGeom>
            <a:rect b="b" l="l" r="r" t="t"/>
            <a:pathLst>
              <a:path extrusionOk="0" h="1412207" w="1320413">
                <a:moveTo>
                  <a:pt x="0" y="0"/>
                </a:moveTo>
                <a:lnTo>
                  <a:pt x="1320413" y="0"/>
                </a:lnTo>
                <a:lnTo>
                  <a:pt x="1320413" y="1412207"/>
                </a:lnTo>
                <a:lnTo>
                  <a:pt x="0" y="1412207"/>
                </a:lnTo>
                <a:lnTo>
                  <a:pt x="0" y="0"/>
                </a:lnTo>
                <a:close/>
              </a:path>
            </a:pathLst>
          </a:custGeom>
          <a:blipFill rotWithShape="1">
            <a:blip r:embed="rId11">
              <a:alphaModFix/>
            </a:blip>
            <a:stretch>
              <a:fillRect b="0" l="0" r="0" t="0"/>
            </a:stretch>
          </a:blip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35" name="Google Shape;235;p38"/>
          <p:cNvSpPr txBox="1"/>
          <p:nvPr/>
        </p:nvSpPr>
        <p:spPr>
          <a:xfrm>
            <a:off x="1616983" y="-10322"/>
            <a:ext cx="5121000" cy="681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3900"/>
              <a:buFont typeface="Arial"/>
              <a:buNone/>
            </a:pPr>
            <a:r>
              <a:rPr b="1" i="0" lang="en" sz="3900" u="none" cap="none" strike="noStrike">
                <a:solidFill>
                  <a:srgbClr val="014A74"/>
                </a:solidFill>
                <a:latin typeface="Arial"/>
                <a:ea typeface="Arial"/>
                <a:cs typeface="Arial"/>
                <a:sym typeface="Arial"/>
              </a:rPr>
              <a:t>The Problems</a:t>
            </a:r>
            <a:endParaRPr b="0" i="0" sz="700" u="none" cap="none" strike="noStrike">
              <a:solidFill>
                <a:srgbClr val="000000"/>
              </a:solidFill>
              <a:latin typeface="Arial"/>
              <a:ea typeface="Arial"/>
              <a:cs typeface="Arial"/>
              <a:sym typeface="Arial"/>
            </a:endParaRPr>
          </a:p>
        </p:txBody>
      </p:sp>
      <p:sp>
        <p:nvSpPr>
          <p:cNvPr id="236" name="Google Shape;236;p38"/>
          <p:cNvSpPr txBox="1"/>
          <p:nvPr/>
        </p:nvSpPr>
        <p:spPr>
          <a:xfrm>
            <a:off x="2031851" y="774394"/>
            <a:ext cx="5329650" cy="290250"/>
          </a:xfrm>
          <a:prstGeom prst="rect">
            <a:avLst/>
          </a:prstGeom>
          <a:noFill/>
          <a:ln>
            <a:noFill/>
          </a:ln>
        </p:spPr>
        <p:txBody>
          <a:bodyPr anchorCtr="0" anchor="t" bIns="0" lIns="0" spcFirstLastPara="1" rIns="0" wrap="square" tIns="0">
            <a:spAutoFit/>
          </a:bodyPr>
          <a:lstStyle/>
          <a:p>
            <a:pPr indent="0" lvl="0" marL="0" marR="0" rtl="0" algn="ctr">
              <a:lnSpc>
                <a:spcPct val="140058"/>
              </a:lnSpc>
              <a:spcBef>
                <a:spcPts val="0"/>
              </a:spcBef>
              <a:spcAft>
                <a:spcPts val="0"/>
              </a:spcAft>
              <a:buClr>
                <a:srgbClr val="000000"/>
              </a:buClr>
              <a:buSzPts val="1700"/>
              <a:buFont typeface="Arial"/>
              <a:buNone/>
            </a:pPr>
            <a:r>
              <a:rPr b="0" i="0" lang="en" sz="1700" u="none" cap="none" strike="noStrike">
                <a:solidFill>
                  <a:srgbClr val="000000"/>
                </a:solidFill>
                <a:latin typeface="Arial"/>
                <a:ea typeface="Arial"/>
                <a:cs typeface="Arial"/>
                <a:sym typeface="Arial"/>
              </a:rPr>
              <a:t>The gaps between prevalence and utilization data</a:t>
            </a:r>
            <a:endParaRPr b="0" i="0" sz="700" u="none" cap="none" strike="noStrike">
              <a:solidFill>
                <a:srgbClr val="000000"/>
              </a:solidFill>
              <a:latin typeface="Arial"/>
              <a:ea typeface="Arial"/>
              <a:cs typeface="Arial"/>
              <a:sym typeface="Arial"/>
            </a:endParaRPr>
          </a:p>
        </p:txBody>
      </p:sp>
      <p:sp>
        <p:nvSpPr>
          <p:cNvPr id="237" name="Google Shape;237;p38"/>
          <p:cNvSpPr txBox="1"/>
          <p:nvPr/>
        </p:nvSpPr>
        <p:spPr>
          <a:xfrm>
            <a:off x="3564735" y="3258065"/>
            <a:ext cx="3915900" cy="24000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Reasons for these barriers</a:t>
            </a:r>
            <a:endParaRPr b="0" i="0" sz="700" u="none" cap="none" strike="noStrike">
              <a:solidFill>
                <a:srgbClr val="000000"/>
              </a:solidFill>
              <a:latin typeface="Arial"/>
              <a:ea typeface="Arial"/>
              <a:cs typeface="Arial"/>
              <a:sym typeface="Arial"/>
            </a:endParaRPr>
          </a:p>
        </p:txBody>
      </p:sp>
      <p:sp>
        <p:nvSpPr>
          <p:cNvPr id="238" name="Google Shape;238;p38"/>
          <p:cNvSpPr txBox="1"/>
          <p:nvPr/>
        </p:nvSpPr>
        <p:spPr>
          <a:xfrm>
            <a:off x="1733042" y="4249088"/>
            <a:ext cx="1924350" cy="411450"/>
          </a:xfrm>
          <a:prstGeom prst="rect">
            <a:avLst/>
          </a:prstGeom>
          <a:noFill/>
          <a:ln>
            <a:noFill/>
          </a:ln>
        </p:spPr>
        <p:txBody>
          <a:bodyPr anchorCtr="0" anchor="t" bIns="0" lIns="0" spcFirstLastPara="1" rIns="0" wrap="square" tIns="0">
            <a:spAutoFit/>
          </a:bodyPr>
          <a:lstStyle/>
          <a:p>
            <a:pPr indent="0" lvl="0" marL="0" marR="0" rtl="0" algn="ctr">
              <a:lnSpc>
                <a:spcPct val="140053"/>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Lack of awareness and </a:t>
            </a:r>
            <a:endParaRPr b="0" i="0" sz="700" u="none" cap="none" strike="noStrike">
              <a:solidFill>
                <a:srgbClr val="000000"/>
              </a:solidFill>
              <a:latin typeface="Arial"/>
              <a:ea typeface="Arial"/>
              <a:cs typeface="Arial"/>
              <a:sym typeface="Arial"/>
            </a:endParaRPr>
          </a:p>
          <a:p>
            <a:pPr indent="0" lvl="0" marL="0" marR="0" rtl="0" algn="ctr">
              <a:lnSpc>
                <a:spcPct val="140053"/>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information </a:t>
            </a:r>
            <a:endParaRPr b="0" i="0" sz="700" u="none" cap="none" strike="noStrike">
              <a:solidFill>
                <a:srgbClr val="000000"/>
              </a:solidFill>
              <a:latin typeface="Arial"/>
              <a:ea typeface="Arial"/>
              <a:cs typeface="Arial"/>
              <a:sym typeface="Arial"/>
            </a:endParaRPr>
          </a:p>
        </p:txBody>
      </p:sp>
      <p:sp>
        <p:nvSpPr>
          <p:cNvPr id="239" name="Google Shape;239;p38"/>
          <p:cNvSpPr txBox="1"/>
          <p:nvPr/>
        </p:nvSpPr>
        <p:spPr>
          <a:xfrm>
            <a:off x="4067184" y="4236839"/>
            <a:ext cx="1173300" cy="411450"/>
          </a:xfrm>
          <a:prstGeom prst="rect">
            <a:avLst/>
          </a:prstGeom>
          <a:noFill/>
          <a:ln>
            <a:noFill/>
          </a:ln>
        </p:spPr>
        <p:txBody>
          <a:bodyPr anchorCtr="0" anchor="t" bIns="0" lIns="0" spcFirstLastPara="1" rIns="0" wrap="square" tIns="0">
            <a:spAutoFit/>
          </a:bodyPr>
          <a:lstStyle/>
          <a:p>
            <a:pPr indent="0" lvl="0" marL="0" marR="0" rtl="0" algn="ctr">
              <a:lnSpc>
                <a:spcPct val="140053"/>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Cost and Insurance</a:t>
            </a:r>
            <a:endParaRPr b="0" i="0" sz="700" u="none" cap="none" strike="noStrike">
              <a:solidFill>
                <a:srgbClr val="000000"/>
              </a:solidFill>
              <a:latin typeface="Arial"/>
              <a:ea typeface="Arial"/>
              <a:cs typeface="Arial"/>
              <a:sym typeface="Arial"/>
            </a:endParaRPr>
          </a:p>
        </p:txBody>
      </p:sp>
      <p:sp>
        <p:nvSpPr>
          <p:cNvPr id="240" name="Google Shape;240;p38"/>
          <p:cNvSpPr txBox="1"/>
          <p:nvPr/>
        </p:nvSpPr>
        <p:spPr>
          <a:xfrm>
            <a:off x="6101885" y="4238980"/>
            <a:ext cx="1769100" cy="386100"/>
          </a:xfrm>
          <a:prstGeom prst="rect">
            <a:avLst/>
          </a:prstGeom>
          <a:noFill/>
          <a:ln>
            <a:noFill/>
          </a:ln>
        </p:spPr>
        <p:txBody>
          <a:bodyPr anchorCtr="0" anchor="t" bIns="0" lIns="0" spcFirstLastPara="1" rIns="0" wrap="square" tIns="0">
            <a:spAutoFit/>
          </a:bodyPr>
          <a:lstStyle/>
          <a:p>
            <a:pPr indent="0" lvl="0" marL="0" marR="0" rtl="0" algn="ctr">
              <a:lnSpc>
                <a:spcPct val="140053"/>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Lack of access to diverse</a:t>
            </a:r>
            <a:endParaRPr b="0" i="0" sz="700" u="none" cap="none" strike="noStrike">
              <a:solidFill>
                <a:srgbClr val="000000"/>
              </a:solidFill>
              <a:latin typeface="Arial"/>
              <a:ea typeface="Arial"/>
              <a:cs typeface="Arial"/>
              <a:sym typeface="Arial"/>
            </a:endParaRPr>
          </a:p>
          <a:p>
            <a:pPr indent="0" lvl="0" marL="0" marR="0" rtl="0" algn="ctr">
              <a:lnSpc>
                <a:spcPct val="140053"/>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 mental health practitioners</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6"/>
          <p:cNvSpPr/>
          <p:nvPr/>
        </p:nvSpPr>
        <p:spPr>
          <a:xfrm>
            <a:off x="838621" y="-24943"/>
            <a:ext cx="442881" cy="539293"/>
          </a:xfrm>
          <a:custGeom>
            <a:rect b="b" l="l" r="r" t="t"/>
            <a:pathLst>
              <a:path extrusionOk="0" h="3374390" w="2771140">
                <a:moveTo>
                  <a:pt x="0" y="0"/>
                </a:moveTo>
                <a:lnTo>
                  <a:pt x="0" y="2471420"/>
                </a:lnTo>
                <a:lnTo>
                  <a:pt x="1384300" y="3374390"/>
                </a:lnTo>
                <a:lnTo>
                  <a:pt x="2771140" y="2471420"/>
                </a:lnTo>
                <a:lnTo>
                  <a:pt x="2771140" y="0"/>
                </a:lnTo>
                <a:close/>
              </a:path>
            </a:pathLst>
          </a:custGeom>
          <a:solidFill>
            <a:srgbClr val="014A74"/>
          </a:solidFill>
          <a:ln>
            <a:noFill/>
          </a:ln>
        </p:spPr>
      </p:sp>
      <p:sp>
        <p:nvSpPr>
          <p:cNvPr id="505" name="Google Shape;505;p56"/>
          <p:cNvSpPr/>
          <p:nvPr/>
        </p:nvSpPr>
        <p:spPr>
          <a:xfrm>
            <a:off x="1664014" y="514350"/>
            <a:ext cx="5815972" cy="4114800"/>
          </a:xfrm>
          <a:custGeom>
            <a:rect b="b" l="l" r="r" t="t"/>
            <a:pathLst>
              <a:path extrusionOk="0" h="8229600" w="11631943">
                <a:moveTo>
                  <a:pt x="0" y="0"/>
                </a:moveTo>
                <a:lnTo>
                  <a:pt x="11631944" y="0"/>
                </a:lnTo>
                <a:lnTo>
                  <a:pt x="11631944" y="8229600"/>
                </a:lnTo>
                <a:lnTo>
                  <a:pt x="0" y="8229600"/>
                </a:lnTo>
                <a:lnTo>
                  <a:pt x="0" y="0"/>
                </a:lnTo>
                <a:close/>
              </a:path>
            </a:pathLst>
          </a:custGeom>
          <a:blipFill rotWithShape="1">
            <a:blip r:embed="rId3">
              <a:alphaModFix/>
            </a:blip>
            <a:stretch>
              <a:fillRect b="0" l="0" r="0" t="0"/>
            </a:stretch>
          </a:blipFill>
          <a:ln>
            <a:noFill/>
          </a:ln>
        </p:spPr>
      </p:sp>
      <p:sp>
        <p:nvSpPr>
          <p:cNvPr id="506" name="Google Shape;506;p56"/>
          <p:cNvSpPr/>
          <p:nvPr/>
        </p:nvSpPr>
        <p:spPr>
          <a:xfrm>
            <a:off x="0" y="4837917"/>
            <a:ext cx="4933878" cy="305448"/>
          </a:xfrm>
          <a:custGeom>
            <a:rect b="b" l="l" r="r" t="t"/>
            <a:pathLst>
              <a:path extrusionOk="0" h="222955" w="3601371">
                <a:moveTo>
                  <a:pt x="0" y="0"/>
                </a:moveTo>
                <a:lnTo>
                  <a:pt x="3601371" y="0"/>
                </a:lnTo>
                <a:lnTo>
                  <a:pt x="3601371" y="222955"/>
                </a:lnTo>
                <a:lnTo>
                  <a:pt x="0" y="222955"/>
                </a:lnTo>
                <a:close/>
              </a:path>
            </a:pathLst>
          </a:custGeom>
          <a:solidFill>
            <a:srgbClr val="012F71">
              <a:alpha val="5176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graphicFrame>
        <p:nvGraphicFramePr>
          <p:cNvPr id="511" name="Google Shape;511;p57"/>
          <p:cNvGraphicFramePr/>
          <p:nvPr/>
        </p:nvGraphicFramePr>
        <p:xfrm>
          <a:off x="765775" y="376288"/>
          <a:ext cx="3000000" cy="3000000"/>
        </p:xfrm>
        <a:graphic>
          <a:graphicData uri="http://schemas.openxmlformats.org/drawingml/2006/table">
            <a:tbl>
              <a:tblPr>
                <a:noFill/>
                <a:tableStyleId>{BCC19F1B-D430-4238-8C17-D0E9947BA3DF}</a:tableStyleId>
              </a:tblPr>
              <a:tblGrid>
                <a:gridCol w="2222250"/>
                <a:gridCol w="5390200"/>
              </a:tblGrid>
              <a:tr h="555275">
                <a:tc>
                  <a:txBody>
                    <a:bodyPr/>
                    <a:lstStyle/>
                    <a:p>
                      <a:pPr indent="0" lvl="0" marL="0" rtl="0" algn="ctr">
                        <a:lnSpc>
                          <a:spcPct val="115000"/>
                        </a:lnSpc>
                        <a:spcBef>
                          <a:spcPts val="0"/>
                        </a:spcBef>
                        <a:spcAft>
                          <a:spcPts val="0"/>
                        </a:spcAft>
                        <a:buNone/>
                      </a:pPr>
                      <a:r>
                        <a:rPr b="1" lang="en" sz="1800">
                          <a:solidFill>
                            <a:srgbClr val="FFFFFF"/>
                          </a:solidFill>
                          <a:latin typeface="Calibri"/>
                          <a:ea typeface="Calibri"/>
                          <a:cs typeface="Calibri"/>
                          <a:sym typeface="Calibri"/>
                        </a:rPr>
                        <a:t>Dimension</a:t>
                      </a:r>
                      <a:endParaRPr b="1" sz="1800">
                        <a:solidFill>
                          <a:srgbClr val="FFFFFF"/>
                        </a:solidFill>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F81BD"/>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n" sz="1700">
                          <a:solidFill>
                            <a:schemeClr val="lt1"/>
                          </a:solidFill>
                          <a:latin typeface="Calibri"/>
                          <a:ea typeface="Calibri"/>
                          <a:cs typeface="Calibri"/>
                          <a:sym typeface="Calibri"/>
                        </a:rPr>
                        <a:t>Support</a:t>
                      </a:r>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F81BD"/>
                    </a:solidFill>
                  </a:tcPr>
                </a:tc>
              </a:tr>
              <a:tr h="555275">
                <a:tc>
                  <a:txBody>
                    <a:bodyPr/>
                    <a:lstStyle/>
                    <a:p>
                      <a:pPr indent="0" lvl="0" marL="0" rtl="0" algn="l">
                        <a:lnSpc>
                          <a:spcPct val="115000"/>
                        </a:lnSpc>
                        <a:spcBef>
                          <a:spcPts val="0"/>
                        </a:spcBef>
                        <a:spcAft>
                          <a:spcPts val="0"/>
                        </a:spcAft>
                        <a:buNone/>
                      </a:pPr>
                      <a:r>
                        <a:rPr lang="en" sz="1800">
                          <a:latin typeface="Calibri"/>
                          <a:ea typeface="Calibri"/>
                          <a:cs typeface="Calibri"/>
                          <a:sym typeface="Calibri"/>
                        </a:rPr>
                        <a:t>Political</a:t>
                      </a:r>
                      <a:endParaRPr sz="1800">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1200">
                          <a:solidFill>
                            <a:schemeClr val="dk1"/>
                          </a:solidFill>
                        </a:rPr>
                        <a:t>shifting within the political focus in healthcare, potential labor laws shifting within the healthcare industry</a:t>
                      </a:r>
                      <a:endParaRPr sz="1800">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r>
              <a:tr h="555275">
                <a:tc>
                  <a:txBody>
                    <a:bodyPr/>
                    <a:lstStyle/>
                    <a:p>
                      <a:pPr indent="0" lvl="0" marL="0" rtl="0" algn="l">
                        <a:lnSpc>
                          <a:spcPct val="115000"/>
                        </a:lnSpc>
                        <a:spcBef>
                          <a:spcPts val="0"/>
                        </a:spcBef>
                        <a:spcAft>
                          <a:spcPts val="0"/>
                        </a:spcAft>
                        <a:buNone/>
                      </a:pPr>
                      <a:r>
                        <a:rPr lang="en" sz="1800">
                          <a:latin typeface="Calibri"/>
                          <a:ea typeface="Calibri"/>
                          <a:cs typeface="Calibri"/>
                          <a:sym typeface="Calibri"/>
                        </a:rPr>
                        <a:t>Economic</a:t>
                      </a:r>
                      <a:endParaRPr sz="1800">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1200">
                          <a:solidFill>
                            <a:schemeClr val="dk1"/>
                          </a:solidFill>
                        </a:rPr>
                        <a:t> Job market trends and income levels can affect </a:t>
                      </a:r>
                      <a:r>
                        <a:rPr lang="en" sz="1200">
                          <a:solidFill>
                            <a:schemeClr val="dk1"/>
                          </a:solidFill>
                        </a:rPr>
                        <a:t>one's</a:t>
                      </a:r>
                      <a:r>
                        <a:rPr lang="en" sz="1200">
                          <a:solidFill>
                            <a:schemeClr val="dk1"/>
                          </a:solidFill>
                        </a:rPr>
                        <a:t> need for therapy</a:t>
                      </a:r>
                      <a:endParaRPr sz="1800">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r>
              <a:tr h="555275">
                <a:tc>
                  <a:txBody>
                    <a:bodyPr/>
                    <a:lstStyle/>
                    <a:p>
                      <a:pPr indent="0" lvl="0" marL="0" rtl="0" algn="l">
                        <a:lnSpc>
                          <a:spcPct val="115000"/>
                        </a:lnSpc>
                        <a:spcBef>
                          <a:spcPts val="0"/>
                        </a:spcBef>
                        <a:spcAft>
                          <a:spcPts val="0"/>
                        </a:spcAft>
                        <a:buNone/>
                      </a:pPr>
                      <a:r>
                        <a:rPr lang="en" sz="1800">
                          <a:latin typeface="Calibri"/>
                          <a:ea typeface="Calibri"/>
                          <a:cs typeface="Calibri"/>
                          <a:sym typeface="Calibri"/>
                        </a:rPr>
                        <a:t>Sociocultural</a:t>
                      </a:r>
                      <a:endParaRPr sz="1800">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rtl="0" algn="l">
                        <a:spcBef>
                          <a:spcPts val="0"/>
                        </a:spcBef>
                        <a:spcAft>
                          <a:spcPts val="0"/>
                        </a:spcAft>
                        <a:buNone/>
                      </a:pPr>
                      <a:r>
                        <a:rPr lang="en" sz="1200">
                          <a:solidFill>
                            <a:schemeClr val="dk1"/>
                          </a:solidFill>
                        </a:rPr>
                        <a:t>Behavioral and lifestyle changes. </a:t>
                      </a:r>
                      <a:r>
                        <a:rPr lang="en" sz="1200">
                          <a:solidFill>
                            <a:schemeClr val="dk1"/>
                          </a:solidFill>
                        </a:rPr>
                        <a:t>Awareness</a:t>
                      </a:r>
                      <a:r>
                        <a:rPr lang="en" sz="1200">
                          <a:solidFill>
                            <a:schemeClr val="dk1"/>
                          </a:solidFill>
                        </a:rPr>
                        <a:t> of mental health has been increasing over the years making it more popular along with telehealth it has been more popular over the years making therapy more easier and accessible for consumers</a:t>
                      </a:r>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r>
              <a:tr h="555275">
                <a:tc>
                  <a:txBody>
                    <a:bodyPr/>
                    <a:lstStyle/>
                    <a:p>
                      <a:pPr indent="0" lvl="0" marL="0" rtl="0" algn="l">
                        <a:lnSpc>
                          <a:spcPct val="115000"/>
                        </a:lnSpc>
                        <a:spcBef>
                          <a:spcPts val="0"/>
                        </a:spcBef>
                        <a:spcAft>
                          <a:spcPts val="0"/>
                        </a:spcAft>
                        <a:buNone/>
                      </a:pPr>
                      <a:r>
                        <a:rPr lang="en" sz="1800">
                          <a:latin typeface="Calibri"/>
                          <a:ea typeface="Calibri"/>
                          <a:cs typeface="Calibri"/>
                          <a:sym typeface="Calibri"/>
                        </a:rPr>
                        <a:t>Technological</a:t>
                      </a:r>
                      <a:endParaRPr sz="1800">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rtl="0" algn="l">
                        <a:spcBef>
                          <a:spcPts val="0"/>
                        </a:spcBef>
                        <a:spcAft>
                          <a:spcPts val="0"/>
                        </a:spcAft>
                        <a:buNone/>
                      </a:pPr>
                      <a:r>
                        <a:rPr lang="en" sz="1200">
                          <a:solidFill>
                            <a:schemeClr val="dk1"/>
                          </a:solidFill>
                        </a:rPr>
                        <a:t>Technology is constantly evolving so its important for us to keep up with and make sure to integrate it within our app especially since out company is very Ai and technologically focused</a:t>
                      </a:r>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r>
              <a:tr h="555275">
                <a:tc>
                  <a:txBody>
                    <a:bodyPr/>
                    <a:lstStyle/>
                    <a:p>
                      <a:pPr indent="0" lvl="0" marL="0" rtl="0" algn="l">
                        <a:lnSpc>
                          <a:spcPct val="115000"/>
                        </a:lnSpc>
                        <a:spcBef>
                          <a:spcPts val="0"/>
                        </a:spcBef>
                        <a:spcAft>
                          <a:spcPts val="0"/>
                        </a:spcAft>
                        <a:buNone/>
                      </a:pPr>
                      <a:r>
                        <a:rPr lang="en" sz="1800">
                          <a:latin typeface="Calibri"/>
                          <a:ea typeface="Calibri"/>
                          <a:cs typeface="Calibri"/>
                          <a:sym typeface="Calibri"/>
                        </a:rPr>
                        <a:t>Legal</a:t>
                      </a:r>
                      <a:endParaRPr sz="1800">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1200">
                          <a:solidFill>
                            <a:schemeClr val="dk1"/>
                          </a:solidFill>
                        </a:rPr>
                        <a:t> The laws and regulations especially towards HIPA by making sure everything is done to the book especially through the app it is important that the patients information is protected and kept safe</a:t>
                      </a:r>
                      <a:endParaRPr sz="1800">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r>
            </a:tbl>
          </a:graphicData>
        </a:graphic>
      </p:graphicFrame>
      <p:sp>
        <p:nvSpPr>
          <p:cNvPr id="512" name="Google Shape;512;p57"/>
          <p:cNvSpPr txBox="1"/>
          <p:nvPr/>
        </p:nvSpPr>
        <p:spPr>
          <a:xfrm>
            <a:off x="619775" y="0"/>
            <a:ext cx="1121700" cy="1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P</a:t>
            </a:r>
            <a:r>
              <a:rPr lang="en" sz="1600">
                <a:solidFill>
                  <a:schemeClr val="dk1"/>
                </a:solidFill>
                <a:latin typeface="Calibri"/>
                <a:ea typeface="Calibri"/>
                <a:cs typeface="Calibri"/>
                <a:sym typeface="Calibri"/>
              </a:rPr>
              <a:t>ESTEL</a:t>
            </a:r>
            <a:endParaRPr sz="16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graphicFrame>
        <p:nvGraphicFramePr>
          <p:cNvPr id="517" name="Google Shape;517;p58"/>
          <p:cNvGraphicFramePr/>
          <p:nvPr/>
        </p:nvGraphicFramePr>
        <p:xfrm>
          <a:off x="614363" y="287538"/>
          <a:ext cx="3000000" cy="3000000"/>
        </p:xfrm>
        <a:graphic>
          <a:graphicData uri="http://schemas.openxmlformats.org/drawingml/2006/table">
            <a:tbl>
              <a:tblPr>
                <a:noFill/>
                <a:tableStyleId>{BCC19F1B-D430-4238-8C17-D0E9947BA3DF}</a:tableStyleId>
              </a:tblPr>
              <a:tblGrid>
                <a:gridCol w="2657475"/>
                <a:gridCol w="2619375"/>
                <a:gridCol w="2638425"/>
              </a:tblGrid>
              <a:tr h="523875">
                <a:tc>
                  <a:txBody>
                    <a:bodyPr/>
                    <a:lstStyle/>
                    <a:p>
                      <a:pPr indent="0" lvl="0" marL="0" rtl="0" algn="ctr">
                        <a:lnSpc>
                          <a:spcPct val="115000"/>
                        </a:lnSpc>
                        <a:spcBef>
                          <a:spcPts val="0"/>
                        </a:spcBef>
                        <a:spcAft>
                          <a:spcPts val="0"/>
                        </a:spcAft>
                        <a:buNone/>
                      </a:pPr>
                      <a:r>
                        <a:rPr b="1" lang="en" sz="1700">
                          <a:solidFill>
                            <a:srgbClr val="FFFFFF"/>
                          </a:solidFill>
                          <a:latin typeface="Calibri"/>
                          <a:ea typeface="Calibri"/>
                          <a:cs typeface="Calibri"/>
                          <a:sym typeface="Calibri"/>
                        </a:rPr>
                        <a:t>Dimension</a:t>
                      </a:r>
                      <a:endParaRPr b="1" sz="1700">
                        <a:solidFill>
                          <a:srgbClr val="FFFFFF"/>
                        </a:solidFill>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F81BD"/>
                    </a:solidFill>
                  </a:tcPr>
                </a:tc>
                <a:tc>
                  <a:txBody>
                    <a:bodyPr/>
                    <a:lstStyle/>
                    <a:p>
                      <a:pPr indent="0" lvl="0" marL="0" rtl="0" algn="ctr">
                        <a:lnSpc>
                          <a:spcPct val="115000"/>
                        </a:lnSpc>
                        <a:spcBef>
                          <a:spcPts val="0"/>
                        </a:spcBef>
                        <a:spcAft>
                          <a:spcPts val="0"/>
                        </a:spcAft>
                        <a:buNone/>
                      </a:pPr>
                      <a:r>
                        <a:rPr b="1" lang="en" sz="1700">
                          <a:solidFill>
                            <a:srgbClr val="FFFFFF"/>
                          </a:solidFill>
                          <a:latin typeface="Calibri"/>
                          <a:ea typeface="Calibri"/>
                          <a:cs typeface="Calibri"/>
                          <a:sym typeface="Calibri"/>
                        </a:rPr>
                        <a:t>Threat Level</a:t>
                      </a:r>
                      <a:endParaRPr b="1" sz="1700">
                        <a:solidFill>
                          <a:srgbClr val="FFFFFF"/>
                        </a:solidFill>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F81BD"/>
                    </a:solidFill>
                  </a:tcPr>
                </a:tc>
                <a:tc>
                  <a:txBody>
                    <a:bodyPr/>
                    <a:lstStyle/>
                    <a:p>
                      <a:pPr indent="0" lvl="0" marL="0" rtl="0" algn="ctr">
                        <a:lnSpc>
                          <a:spcPct val="115000"/>
                        </a:lnSpc>
                        <a:spcBef>
                          <a:spcPts val="0"/>
                        </a:spcBef>
                        <a:spcAft>
                          <a:spcPts val="0"/>
                        </a:spcAft>
                        <a:buNone/>
                      </a:pPr>
                      <a:r>
                        <a:rPr b="1" lang="en" sz="1700">
                          <a:solidFill>
                            <a:srgbClr val="FFFFFF"/>
                          </a:solidFill>
                          <a:latin typeface="Calibri"/>
                          <a:ea typeface="Calibri"/>
                          <a:cs typeface="Calibri"/>
                          <a:sym typeface="Calibri"/>
                        </a:rPr>
                        <a:t>Support</a:t>
                      </a:r>
                      <a:endParaRPr b="1" sz="1700">
                        <a:solidFill>
                          <a:srgbClr val="FFFFFF"/>
                        </a:solidFill>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F81BD"/>
                    </a:solidFill>
                  </a:tcPr>
                </a:tc>
              </a:tr>
              <a:tr h="951675">
                <a:tc>
                  <a:txBody>
                    <a:bodyPr/>
                    <a:lstStyle/>
                    <a:p>
                      <a:pPr indent="0" lvl="0" marL="0" rtl="0" algn="l">
                        <a:lnSpc>
                          <a:spcPct val="115000"/>
                        </a:lnSpc>
                        <a:spcBef>
                          <a:spcPts val="0"/>
                        </a:spcBef>
                        <a:spcAft>
                          <a:spcPts val="0"/>
                        </a:spcAft>
                        <a:buNone/>
                      </a:pPr>
                      <a:r>
                        <a:rPr lang="en">
                          <a:latin typeface="Calibri"/>
                          <a:ea typeface="Calibri"/>
                          <a:cs typeface="Calibri"/>
                          <a:sym typeface="Calibri"/>
                        </a:rPr>
                        <a:t>New entrants</a:t>
                      </a:r>
                      <a:endParaRPr>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a:latin typeface="Calibri"/>
                          <a:ea typeface="Calibri"/>
                          <a:cs typeface="Calibri"/>
                          <a:sym typeface="Calibri"/>
                        </a:rPr>
                        <a:t>Low / Med / </a:t>
                      </a:r>
                      <a:r>
                        <a:rPr lang="en">
                          <a:highlight>
                            <a:srgbClr val="FFFF00"/>
                          </a:highlight>
                          <a:latin typeface="Calibri"/>
                          <a:ea typeface="Calibri"/>
                          <a:cs typeface="Calibri"/>
                          <a:sym typeface="Calibri"/>
                        </a:rPr>
                        <a:t>High</a:t>
                      </a:r>
                      <a:endParaRPr>
                        <a:highlight>
                          <a:srgbClr val="FFFF00"/>
                        </a:highlight>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1100">
                          <a:solidFill>
                            <a:schemeClr val="dk1"/>
                          </a:solidFill>
                        </a:rPr>
                        <a:t>Potential new therapy practices can replicate our Ai practices and integrate technology more into their systems as well</a:t>
                      </a:r>
                      <a:endParaRPr b="1" sz="1700">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r>
              <a:tr h="523875">
                <a:tc>
                  <a:txBody>
                    <a:bodyPr/>
                    <a:lstStyle/>
                    <a:p>
                      <a:pPr indent="0" lvl="0" marL="0" rtl="0" algn="l">
                        <a:lnSpc>
                          <a:spcPct val="115000"/>
                        </a:lnSpc>
                        <a:spcBef>
                          <a:spcPts val="0"/>
                        </a:spcBef>
                        <a:spcAft>
                          <a:spcPts val="0"/>
                        </a:spcAft>
                        <a:buNone/>
                      </a:pPr>
                      <a:r>
                        <a:rPr lang="en">
                          <a:latin typeface="Calibri"/>
                          <a:ea typeface="Calibri"/>
                          <a:cs typeface="Calibri"/>
                          <a:sym typeface="Calibri"/>
                        </a:rPr>
                        <a:t>Buyer power</a:t>
                      </a:r>
                      <a:endParaRPr>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a:latin typeface="Calibri"/>
                          <a:ea typeface="Calibri"/>
                          <a:cs typeface="Calibri"/>
                          <a:sym typeface="Calibri"/>
                        </a:rPr>
                        <a:t>Low / </a:t>
                      </a:r>
                      <a:r>
                        <a:rPr lang="en">
                          <a:highlight>
                            <a:srgbClr val="FFFF00"/>
                          </a:highlight>
                          <a:latin typeface="Calibri"/>
                          <a:ea typeface="Calibri"/>
                          <a:cs typeface="Calibri"/>
                          <a:sym typeface="Calibri"/>
                        </a:rPr>
                        <a:t>Med </a:t>
                      </a:r>
                      <a:r>
                        <a:rPr lang="en">
                          <a:latin typeface="Calibri"/>
                          <a:ea typeface="Calibri"/>
                          <a:cs typeface="Calibri"/>
                          <a:sym typeface="Calibri"/>
                        </a:rPr>
                        <a:t>/ </a:t>
                      </a:r>
                      <a:r>
                        <a:rPr lang="en">
                          <a:highlight>
                            <a:srgbClr val="FFFF00"/>
                          </a:highlight>
                          <a:latin typeface="Calibri"/>
                          <a:ea typeface="Calibri"/>
                          <a:cs typeface="Calibri"/>
                          <a:sym typeface="Calibri"/>
                        </a:rPr>
                        <a:t>High</a:t>
                      </a:r>
                      <a:endParaRPr>
                        <a:highlight>
                          <a:srgbClr val="FFFF00"/>
                        </a:highlight>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sz="1100">
                          <a:solidFill>
                            <a:schemeClr val="dk1"/>
                          </a:solidFill>
                        </a:rPr>
                        <a:t>Buyers can easily switch over to other services or even a traditional therapist just based on prices and quality</a:t>
                      </a:r>
                      <a:endParaRPr b="1" sz="1700">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r>
              <a:tr h="523875">
                <a:tc>
                  <a:txBody>
                    <a:bodyPr/>
                    <a:lstStyle/>
                    <a:p>
                      <a:pPr indent="0" lvl="0" marL="0" rtl="0" algn="l">
                        <a:lnSpc>
                          <a:spcPct val="115000"/>
                        </a:lnSpc>
                        <a:spcBef>
                          <a:spcPts val="0"/>
                        </a:spcBef>
                        <a:spcAft>
                          <a:spcPts val="0"/>
                        </a:spcAft>
                        <a:buNone/>
                      </a:pPr>
                      <a:r>
                        <a:rPr lang="en">
                          <a:latin typeface="Calibri"/>
                          <a:ea typeface="Calibri"/>
                          <a:cs typeface="Calibri"/>
                          <a:sym typeface="Calibri"/>
                        </a:rPr>
                        <a:t>Supplier power</a:t>
                      </a:r>
                      <a:endParaRPr>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a:latin typeface="Calibri"/>
                          <a:ea typeface="Calibri"/>
                          <a:cs typeface="Calibri"/>
                          <a:sym typeface="Calibri"/>
                        </a:rPr>
                        <a:t>Low / Med / </a:t>
                      </a:r>
                      <a:r>
                        <a:rPr lang="en">
                          <a:highlight>
                            <a:srgbClr val="FFFF00"/>
                          </a:highlight>
                          <a:latin typeface="Calibri"/>
                          <a:ea typeface="Calibri"/>
                          <a:cs typeface="Calibri"/>
                          <a:sym typeface="Calibri"/>
                        </a:rPr>
                        <a:t>High</a:t>
                      </a:r>
                      <a:endParaRPr>
                        <a:highlight>
                          <a:srgbClr val="FFFF00"/>
                        </a:highlight>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Dependant on therapists availability</a:t>
                      </a:r>
                      <a:endParaRPr b="1" sz="1700">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r>
              <a:tr h="523875">
                <a:tc>
                  <a:txBody>
                    <a:bodyPr/>
                    <a:lstStyle/>
                    <a:p>
                      <a:pPr indent="0" lvl="0" marL="0" rtl="0" algn="l">
                        <a:lnSpc>
                          <a:spcPct val="115000"/>
                        </a:lnSpc>
                        <a:spcBef>
                          <a:spcPts val="0"/>
                        </a:spcBef>
                        <a:spcAft>
                          <a:spcPts val="0"/>
                        </a:spcAft>
                        <a:buNone/>
                      </a:pPr>
                      <a:r>
                        <a:rPr lang="en">
                          <a:latin typeface="Calibri"/>
                          <a:ea typeface="Calibri"/>
                          <a:cs typeface="Calibri"/>
                          <a:sym typeface="Calibri"/>
                        </a:rPr>
                        <a:t>Substitutes</a:t>
                      </a:r>
                      <a:endParaRPr>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None/>
                      </a:pPr>
                      <a:r>
                        <a:rPr lang="en">
                          <a:latin typeface="Calibri"/>
                          <a:ea typeface="Calibri"/>
                          <a:cs typeface="Calibri"/>
                          <a:sym typeface="Calibri"/>
                        </a:rPr>
                        <a:t>Low / </a:t>
                      </a:r>
                      <a:r>
                        <a:rPr lang="en">
                          <a:highlight>
                            <a:srgbClr val="FFFF00"/>
                          </a:highlight>
                          <a:latin typeface="Calibri"/>
                          <a:ea typeface="Calibri"/>
                          <a:cs typeface="Calibri"/>
                          <a:sym typeface="Calibri"/>
                        </a:rPr>
                        <a:t>Med </a:t>
                      </a:r>
                      <a:r>
                        <a:rPr lang="en">
                          <a:latin typeface="Calibri"/>
                          <a:ea typeface="Calibri"/>
                          <a:cs typeface="Calibri"/>
                          <a:sym typeface="Calibri"/>
                        </a:rPr>
                        <a:t>/ </a:t>
                      </a:r>
                      <a:r>
                        <a:rPr lang="en">
                          <a:highlight>
                            <a:srgbClr val="FFFF00"/>
                          </a:highlight>
                          <a:latin typeface="Calibri"/>
                          <a:ea typeface="Calibri"/>
                          <a:cs typeface="Calibri"/>
                          <a:sym typeface="Calibri"/>
                        </a:rPr>
                        <a:t>High</a:t>
                      </a:r>
                      <a:endParaRPr>
                        <a:highlight>
                          <a:srgbClr val="FFFF00"/>
                        </a:highlight>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c>
                  <a:txBody>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Similar platforms that our consumers could switch over to are Better Help and Talk Space. They can duplicate our Ai algorithms to use</a:t>
                      </a:r>
                      <a:endParaRPr b="1" sz="1700">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9EDF4"/>
                    </a:solidFill>
                  </a:tcPr>
                </a:tc>
              </a:tr>
              <a:tr h="1188550">
                <a:tc>
                  <a:txBody>
                    <a:bodyPr/>
                    <a:lstStyle/>
                    <a:p>
                      <a:pPr indent="0" lvl="0" marL="0" rtl="0" algn="l">
                        <a:lnSpc>
                          <a:spcPct val="115000"/>
                        </a:lnSpc>
                        <a:spcBef>
                          <a:spcPts val="0"/>
                        </a:spcBef>
                        <a:spcAft>
                          <a:spcPts val="0"/>
                        </a:spcAft>
                        <a:buNone/>
                      </a:pPr>
                      <a:r>
                        <a:rPr lang="en">
                          <a:latin typeface="Calibri"/>
                          <a:ea typeface="Calibri"/>
                          <a:cs typeface="Calibri"/>
                          <a:sym typeface="Calibri"/>
                        </a:rPr>
                        <a:t>Rivalry</a:t>
                      </a:r>
                      <a:endParaRPr>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a:highlight>
                            <a:srgbClr val="FFFF00"/>
                          </a:highlight>
                          <a:latin typeface="Calibri"/>
                          <a:ea typeface="Calibri"/>
                          <a:cs typeface="Calibri"/>
                          <a:sym typeface="Calibri"/>
                        </a:rPr>
                        <a:t>Low</a:t>
                      </a:r>
                      <a:r>
                        <a:rPr lang="en">
                          <a:latin typeface="Calibri"/>
                          <a:ea typeface="Calibri"/>
                          <a:cs typeface="Calibri"/>
                          <a:sym typeface="Calibri"/>
                        </a:rPr>
                        <a:t> / Med / High</a:t>
                      </a:r>
                      <a:endParaRPr>
                        <a:latin typeface="Calibri"/>
                        <a:ea typeface="Calibri"/>
                        <a:cs typeface="Calibri"/>
                        <a:sym typeface="Calibri"/>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c>
                  <a:txBody>
                    <a:bodyPr/>
                    <a:lstStyle/>
                    <a:p>
                      <a:pPr indent="0" lvl="0" marL="0" rtl="0" algn="l">
                        <a:lnSpc>
                          <a:spcPct val="115000"/>
                        </a:lnSpc>
                        <a:spcBef>
                          <a:spcPts val="0"/>
                        </a:spcBef>
                        <a:spcAft>
                          <a:spcPts val="0"/>
                        </a:spcAft>
                        <a:buNone/>
                      </a:pPr>
                      <a:r>
                        <a:rPr lang="en" sz="1100">
                          <a:solidFill>
                            <a:schemeClr val="dk1"/>
                          </a:solidFill>
                        </a:rPr>
                        <a:t>Therapize differentiates itself with its use of AI to better match patients with therapists. Our platform is also a more simpler user friendly for patients to take part in to find the perfect therapist for them</a:t>
                      </a:r>
                      <a:endParaRPr sz="1100">
                        <a:solidFill>
                          <a:schemeClr val="dk1"/>
                        </a:solidFill>
                      </a:endParaRPr>
                    </a:p>
                  </a:txBody>
                  <a:tcPr marT="45725" marB="45725" marR="91450" marL="9145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D0D8E8"/>
                    </a:solidFill>
                  </a:tcPr>
                </a:tc>
              </a:tr>
            </a:tbl>
          </a:graphicData>
        </a:graphic>
      </p:graphicFrame>
      <p:sp>
        <p:nvSpPr>
          <p:cNvPr id="518" name="Google Shape;518;p58"/>
          <p:cNvSpPr txBox="1"/>
          <p:nvPr/>
        </p:nvSpPr>
        <p:spPr>
          <a:xfrm>
            <a:off x="70725" y="-1010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PORTER’S FIVE FORCES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graphicFrame>
        <p:nvGraphicFramePr>
          <p:cNvPr id="523" name="Google Shape;523;p59"/>
          <p:cNvGraphicFramePr/>
          <p:nvPr/>
        </p:nvGraphicFramePr>
        <p:xfrm>
          <a:off x="181950" y="572500"/>
          <a:ext cx="3000000" cy="3000000"/>
        </p:xfrm>
        <a:graphic>
          <a:graphicData uri="http://schemas.openxmlformats.org/drawingml/2006/table">
            <a:tbl>
              <a:tblPr>
                <a:noFill/>
                <a:tableStyleId>{B5FC3410-871D-4CF1-A833-9BA13141B82F}</a:tableStyleId>
              </a:tblPr>
              <a:tblGrid>
                <a:gridCol w="4356350"/>
                <a:gridCol w="4356350"/>
              </a:tblGrid>
              <a:tr h="2211125">
                <a:tc>
                  <a:txBody>
                    <a:bodyPr/>
                    <a:lstStyle/>
                    <a:p>
                      <a:pPr indent="0" lvl="0" marL="0" rtl="0" algn="l">
                        <a:spcBef>
                          <a:spcPts val="0"/>
                        </a:spcBef>
                        <a:spcAft>
                          <a:spcPts val="0"/>
                        </a:spcAft>
                        <a:buNone/>
                      </a:pPr>
                      <a:r>
                        <a:rPr lang="en"/>
                        <a:t>Strength:</a:t>
                      </a:r>
                      <a:endParaRPr/>
                    </a:p>
                    <a:p>
                      <a:pPr indent="-298450" lvl="0" marL="457200" rtl="0" algn="l">
                        <a:spcBef>
                          <a:spcPts val="0"/>
                        </a:spcBef>
                        <a:spcAft>
                          <a:spcPts val="0"/>
                        </a:spcAft>
                        <a:buSzPts val="1100"/>
                        <a:buAutoNum type="arabicPeriod"/>
                      </a:pPr>
                      <a:r>
                        <a:rPr lang="en" sz="1100"/>
                        <a:t>AI-Driven Matching Algorithm - Therapize uses a unique AI-driven matching algorithm to connect clients with therapists based on identity, preferences, and needs, offering a personalized experience.</a:t>
                      </a:r>
                      <a:endParaRPr sz="1100"/>
                    </a:p>
                    <a:p>
                      <a:pPr indent="-298450" lvl="0" marL="457200" rtl="0" algn="l">
                        <a:spcBef>
                          <a:spcPts val="0"/>
                        </a:spcBef>
                        <a:spcAft>
                          <a:spcPts val="0"/>
                        </a:spcAft>
                        <a:buSzPts val="1100"/>
                        <a:buAutoNum type="arabicPeriod"/>
                      </a:pPr>
                      <a:r>
                        <a:rPr lang="en" sz="1100"/>
                        <a:t>User-Friendly Interface: The app features a swiping functionality, similar to popular dating apps, making it intuitive and engaging for users.</a:t>
                      </a:r>
                      <a:endParaRPr sz="1100"/>
                    </a:p>
                    <a:p>
                      <a:pPr indent="-298450" lvl="0" marL="457200" rtl="0" algn="l">
                        <a:spcBef>
                          <a:spcPts val="0"/>
                        </a:spcBef>
                        <a:spcAft>
                          <a:spcPts val="0"/>
                        </a:spcAft>
                        <a:buSzPts val="1100"/>
                        <a:buAutoNum type="arabicPeriod"/>
                      </a:pPr>
                      <a:r>
                        <a:rPr lang="en" sz="1100"/>
                        <a:t>Freemium Model: The freemium model for clients and subscription-based fees for therapists create a scalable revenue stream while attracting a broad user base.</a:t>
                      </a:r>
                      <a:endParaRPr sz="11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Weakness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Limited Brand Recognition: As a startup, Therapize may struggle with brand awareness compared to established competitors like BetterHelp and TalkSpace.</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Resource Constraints: Being a startup, Therapize may face financial and operational limitations in scaling quickly or marketing aggressively.</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Reliance on Therapists' Availability: Limited therapist participation may impact user experience.</a:t>
                      </a:r>
                      <a:endParaRPr/>
                    </a:p>
                  </a:txBody>
                  <a:tcPr marT="91425" marB="91425" marR="91425" marL="91425"/>
                </a:tc>
              </a:tr>
              <a:tr h="2211125">
                <a:tc>
                  <a:txBody>
                    <a:bodyPr/>
                    <a:lstStyle/>
                    <a:p>
                      <a:pPr indent="0" lvl="0" marL="0" rtl="0" algn="l">
                        <a:spcBef>
                          <a:spcPts val="0"/>
                        </a:spcBef>
                        <a:spcAft>
                          <a:spcPts val="0"/>
                        </a:spcAft>
                        <a:buClr>
                          <a:schemeClr val="dk1"/>
                        </a:buClr>
                        <a:buSzPts val="1100"/>
                        <a:buFont typeface="Arial"/>
                        <a:buNone/>
                      </a:pPr>
                      <a:r>
                        <a:rPr lang="en">
                          <a:solidFill>
                            <a:schemeClr val="dk1"/>
                          </a:solidFill>
                        </a:rPr>
                        <a:t>Opportunities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Teletherapy Market Expansion: The teletherapy market is expected to grow rapidly, driven by increased demand for remote mental health services.</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Partnerships with Insurance Companies: Collaborating with insurance providers could reduce cost barriers for clients and increase adoption.</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Corporate Wellness Programs: Partnering with companies to offer Therapize as part of employee wellness programs could open a new revenue stream.</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Threats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Regulatory Challenges: Compliance with mental health regulations and data privacy laws (e.g., HIPAA in the U.S.) could pose challenges.</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Technological Risks: Cybersecurity threats or data breaches could harm user trust and the platform’s reputation.</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a:solidFill>
                            <a:schemeClr val="dk1"/>
                          </a:solidFill>
                        </a:rPr>
                        <a:t>Economic Downturns: Economic instability may reduce discretionary spending on mental health services, impacting revenue.</a:t>
                      </a:r>
                      <a:endParaRPr/>
                    </a:p>
                  </a:txBody>
                  <a:tcPr marT="91425" marB="91425" marR="91425" marL="91425"/>
                </a:tc>
              </a:tr>
            </a:tbl>
          </a:graphicData>
        </a:graphic>
      </p:graphicFrame>
      <p:sp>
        <p:nvSpPr>
          <p:cNvPr id="524" name="Google Shape;524;p59"/>
          <p:cNvSpPr txBox="1"/>
          <p:nvPr/>
        </p:nvSpPr>
        <p:spPr>
          <a:xfrm>
            <a:off x="319775" y="100175"/>
            <a:ext cx="28992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SWOT Analysis</a:t>
            </a:r>
            <a:endParaRPr sz="1600">
              <a:solidFill>
                <a:schemeClr val="dk1"/>
              </a:solidFill>
              <a:latin typeface="Calibri"/>
              <a:ea typeface="Calibri"/>
              <a:cs typeface="Calibri"/>
              <a:sym typeface="Calibri"/>
            </a:endParaRPr>
          </a:p>
        </p:txBody>
      </p:sp>
      <p:sp>
        <p:nvSpPr>
          <p:cNvPr id="525" name="Google Shape;525;p59"/>
          <p:cNvSpPr txBox="1"/>
          <p:nvPr/>
        </p:nvSpPr>
        <p:spPr>
          <a:xfrm>
            <a:off x="9412400" y="1862825"/>
            <a:ext cx="5547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60"/>
          <p:cNvPicPr preferRelativeResize="0"/>
          <p:nvPr/>
        </p:nvPicPr>
        <p:blipFill>
          <a:blip r:embed="rId3">
            <a:alphaModFix/>
          </a:blip>
          <a:stretch>
            <a:fillRect/>
          </a:stretch>
        </p:blipFill>
        <p:spPr>
          <a:xfrm>
            <a:off x="1387176" y="466475"/>
            <a:ext cx="5956576" cy="4365875"/>
          </a:xfrm>
          <a:prstGeom prst="rect">
            <a:avLst/>
          </a:prstGeom>
          <a:noFill/>
          <a:ln>
            <a:noFill/>
          </a:ln>
        </p:spPr>
      </p:pic>
      <p:sp>
        <p:nvSpPr>
          <p:cNvPr id="531" name="Google Shape;531;p60"/>
          <p:cNvSpPr txBox="1"/>
          <p:nvPr/>
        </p:nvSpPr>
        <p:spPr>
          <a:xfrm>
            <a:off x="309950" y="98275"/>
            <a:ext cx="23133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A Detailed Strategy</a:t>
            </a:r>
            <a:endParaRPr sz="16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1"/>
          <p:cNvSpPr txBox="1"/>
          <p:nvPr/>
        </p:nvSpPr>
        <p:spPr>
          <a:xfrm>
            <a:off x="309950" y="98275"/>
            <a:ext cx="3868800" cy="2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alibri"/>
                <a:ea typeface="Calibri"/>
                <a:cs typeface="Calibri"/>
                <a:sym typeface="Calibri"/>
              </a:rPr>
              <a:t>Implementation Support Table</a:t>
            </a:r>
            <a:endParaRPr sz="1600">
              <a:solidFill>
                <a:schemeClr val="dk1"/>
              </a:solidFill>
              <a:latin typeface="Calibri"/>
              <a:ea typeface="Calibri"/>
              <a:cs typeface="Calibri"/>
              <a:sym typeface="Calibri"/>
            </a:endParaRPr>
          </a:p>
        </p:txBody>
      </p:sp>
      <p:sp>
        <p:nvSpPr>
          <p:cNvPr id="537" name="Google Shape;537;p61"/>
          <p:cNvSpPr txBox="1"/>
          <p:nvPr/>
        </p:nvSpPr>
        <p:spPr>
          <a:xfrm>
            <a:off x="5981750" y="4874625"/>
            <a:ext cx="5276400" cy="2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latin typeface="Calibri"/>
                <a:ea typeface="Calibri"/>
                <a:cs typeface="Calibri"/>
                <a:sym typeface="Calibri"/>
              </a:rPr>
              <a:t>*AI aid for certain aspects of the table such as measures and resources/capabilities</a:t>
            </a:r>
            <a:endParaRPr sz="700">
              <a:solidFill>
                <a:schemeClr val="dk1"/>
              </a:solidFill>
              <a:latin typeface="Calibri"/>
              <a:ea typeface="Calibri"/>
              <a:cs typeface="Calibri"/>
              <a:sym typeface="Calibri"/>
            </a:endParaRPr>
          </a:p>
        </p:txBody>
      </p:sp>
      <p:pic>
        <p:nvPicPr>
          <p:cNvPr id="538" name="Google Shape;538;p61"/>
          <p:cNvPicPr preferRelativeResize="0"/>
          <p:nvPr/>
        </p:nvPicPr>
        <p:blipFill>
          <a:blip r:embed="rId3">
            <a:alphaModFix/>
          </a:blip>
          <a:stretch>
            <a:fillRect/>
          </a:stretch>
        </p:blipFill>
        <p:spPr>
          <a:xfrm>
            <a:off x="1556900" y="411050"/>
            <a:ext cx="5519816" cy="45136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2"/>
          <p:cNvSpPr txBox="1"/>
          <p:nvPr/>
        </p:nvSpPr>
        <p:spPr>
          <a:xfrm>
            <a:off x="377575" y="215750"/>
            <a:ext cx="8302800" cy="4613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chemeClr val="dk1"/>
                </a:solidFill>
                <a:latin typeface="Calibri"/>
                <a:ea typeface="Calibri"/>
                <a:cs typeface="Calibri"/>
                <a:sym typeface="Calibri"/>
              </a:rPr>
              <a:t>References:</a:t>
            </a:r>
            <a:endParaRPr sz="1100">
              <a:solidFill>
                <a:schemeClr val="dk1"/>
              </a:solidFill>
              <a:latin typeface="Calibri"/>
              <a:ea typeface="Calibri"/>
              <a:cs typeface="Calibri"/>
              <a:sym typeface="Calibri"/>
            </a:endParaRPr>
          </a:p>
          <a:p>
            <a:pPr indent="-298450" lvl="0" marL="457200" rtl="0" algn="l">
              <a:lnSpc>
                <a:spcPct val="150000"/>
              </a:lnSpc>
              <a:spcBef>
                <a:spcPts val="0"/>
              </a:spcBef>
              <a:spcAft>
                <a:spcPts val="0"/>
              </a:spcAft>
              <a:buClr>
                <a:schemeClr val="dk1"/>
              </a:buClr>
              <a:buSzPts val="1100"/>
              <a:buFont typeface="Calibri"/>
              <a:buAutoNum type="arabicPeriod"/>
            </a:pPr>
            <a:r>
              <a:rPr lang="en" sz="1100" u="sng">
                <a:solidFill>
                  <a:schemeClr val="hlink"/>
                </a:solidFill>
                <a:latin typeface="Calibri"/>
                <a:ea typeface="Calibri"/>
                <a:cs typeface="Calibri"/>
                <a:sym typeface="Calibri"/>
                <a:hlinkClick r:id="rId3"/>
              </a:rPr>
              <a:t>Talkspace Therapy</a:t>
            </a:r>
            <a:endParaRPr sz="1100">
              <a:solidFill>
                <a:schemeClr val="dk1"/>
              </a:solidFill>
              <a:latin typeface="Calibri"/>
              <a:ea typeface="Calibri"/>
              <a:cs typeface="Calibri"/>
              <a:sym typeface="Calibri"/>
            </a:endParaRPr>
          </a:p>
          <a:p>
            <a:pPr indent="-298450" lvl="0" marL="457200" rtl="0" algn="l">
              <a:lnSpc>
                <a:spcPct val="150000"/>
              </a:lnSpc>
              <a:spcBef>
                <a:spcPts val="0"/>
              </a:spcBef>
              <a:spcAft>
                <a:spcPts val="0"/>
              </a:spcAft>
              <a:buClr>
                <a:schemeClr val="dk1"/>
              </a:buClr>
              <a:buSzPts val="1100"/>
              <a:buFont typeface="Calibri"/>
              <a:buAutoNum type="arabicPeriod"/>
            </a:pPr>
            <a:r>
              <a:rPr lang="en" sz="1100" u="sng">
                <a:solidFill>
                  <a:schemeClr val="hlink"/>
                </a:solidFill>
                <a:latin typeface="Calibri"/>
                <a:ea typeface="Calibri"/>
                <a:cs typeface="Calibri"/>
                <a:sym typeface="Calibri"/>
                <a:hlinkClick r:id="rId4"/>
              </a:rPr>
              <a:t>Betterhelp Therapy</a:t>
            </a:r>
            <a:endParaRPr sz="1100">
              <a:solidFill>
                <a:schemeClr val="dk1"/>
              </a:solidFill>
              <a:latin typeface="Calibri"/>
              <a:ea typeface="Calibri"/>
              <a:cs typeface="Calibri"/>
              <a:sym typeface="Calibri"/>
            </a:endParaRPr>
          </a:p>
          <a:p>
            <a:pPr indent="-298450" lvl="0" marL="457200" rtl="0" algn="l">
              <a:lnSpc>
                <a:spcPct val="150000"/>
              </a:lnSpc>
              <a:spcBef>
                <a:spcPts val="0"/>
              </a:spcBef>
              <a:spcAft>
                <a:spcPts val="0"/>
              </a:spcAft>
              <a:buClr>
                <a:schemeClr val="dk1"/>
              </a:buClr>
              <a:buSzPts val="1100"/>
              <a:buFont typeface="Calibri"/>
              <a:buAutoNum type="arabicPeriod"/>
            </a:pPr>
            <a:r>
              <a:rPr lang="en" sz="1100" u="sng">
                <a:solidFill>
                  <a:schemeClr val="hlink"/>
                </a:solidFill>
                <a:latin typeface="Calibri"/>
                <a:ea typeface="Calibri"/>
                <a:cs typeface="Calibri"/>
                <a:sym typeface="Calibri"/>
                <a:hlinkClick r:id="rId5"/>
              </a:rPr>
              <a:t>Telehealth Market Size</a:t>
            </a:r>
            <a:endParaRPr sz="1100">
              <a:solidFill>
                <a:schemeClr val="dk1"/>
              </a:solidFill>
              <a:latin typeface="Calibri"/>
              <a:ea typeface="Calibri"/>
              <a:cs typeface="Calibri"/>
              <a:sym typeface="Calibri"/>
            </a:endParaRPr>
          </a:p>
          <a:p>
            <a:pPr indent="-298450" lvl="0" marL="457200" rtl="0" algn="l">
              <a:lnSpc>
                <a:spcPct val="150000"/>
              </a:lnSpc>
              <a:spcBef>
                <a:spcPts val="0"/>
              </a:spcBef>
              <a:spcAft>
                <a:spcPts val="0"/>
              </a:spcAft>
              <a:buClr>
                <a:schemeClr val="dk1"/>
              </a:buClr>
              <a:buSzPts val="1100"/>
              <a:buFont typeface="Calibri"/>
              <a:buAutoNum type="arabicPeriod"/>
            </a:pPr>
            <a:r>
              <a:rPr lang="en" sz="1100" u="sng">
                <a:solidFill>
                  <a:schemeClr val="hlink"/>
                </a:solidFill>
                <a:latin typeface="Calibri"/>
                <a:ea typeface="Calibri"/>
                <a:cs typeface="Calibri"/>
                <a:sym typeface="Calibri"/>
                <a:hlinkClick r:id="rId6"/>
              </a:rPr>
              <a:t>HIPAA Security Rule</a:t>
            </a:r>
            <a:endParaRPr sz="1100">
              <a:solidFill>
                <a:schemeClr val="dk1"/>
              </a:solidFill>
              <a:latin typeface="Calibri"/>
              <a:ea typeface="Calibri"/>
              <a:cs typeface="Calibri"/>
              <a:sym typeface="Calibri"/>
            </a:endParaRPr>
          </a:p>
          <a:p>
            <a:pPr indent="-298450" lvl="0" marL="457200" rtl="0" algn="l">
              <a:lnSpc>
                <a:spcPct val="150000"/>
              </a:lnSpc>
              <a:spcBef>
                <a:spcPts val="0"/>
              </a:spcBef>
              <a:spcAft>
                <a:spcPts val="0"/>
              </a:spcAft>
              <a:buClr>
                <a:schemeClr val="dk1"/>
              </a:buClr>
              <a:buSzPts val="1100"/>
              <a:buFont typeface="Calibri"/>
              <a:buAutoNum type="arabicPeriod"/>
            </a:pPr>
            <a:r>
              <a:rPr lang="en" sz="1100" u="sng">
                <a:solidFill>
                  <a:schemeClr val="hlink"/>
                </a:solidFill>
                <a:latin typeface="Calibri"/>
                <a:ea typeface="Calibri"/>
                <a:cs typeface="Calibri"/>
                <a:sym typeface="Calibri"/>
                <a:hlinkClick r:id="rId7"/>
              </a:rPr>
              <a:t>https://mhanational.org/</a:t>
            </a:r>
            <a:r>
              <a:rPr lang="en" sz="1100">
                <a:solidFill>
                  <a:schemeClr val="dk1"/>
                </a:solidFill>
                <a:latin typeface="Calibri"/>
                <a:ea typeface="Calibri"/>
                <a:cs typeface="Calibri"/>
                <a:sym typeface="Calibri"/>
              </a:rPr>
              <a:t> (https://mhanational.org/sites/default/files/2022 State of Mental Health in America.pdf)</a:t>
            </a:r>
            <a:endParaRPr sz="1100">
              <a:solidFill>
                <a:schemeClr val="dk1"/>
              </a:solidFill>
              <a:latin typeface="Calibri"/>
              <a:ea typeface="Calibri"/>
              <a:cs typeface="Calibri"/>
              <a:sym typeface="Calibri"/>
            </a:endParaRPr>
          </a:p>
          <a:p>
            <a:pPr indent="-298450" lvl="0" marL="457200" rtl="0" algn="l">
              <a:lnSpc>
                <a:spcPct val="150000"/>
              </a:lnSpc>
              <a:spcBef>
                <a:spcPts val="0"/>
              </a:spcBef>
              <a:spcAft>
                <a:spcPts val="0"/>
              </a:spcAft>
              <a:buClr>
                <a:schemeClr val="dk1"/>
              </a:buClr>
              <a:buSzPts val="1100"/>
              <a:buFont typeface="Calibri"/>
              <a:buAutoNum type="arabicPeriod"/>
            </a:pPr>
            <a:r>
              <a:rPr lang="en" sz="1100" u="sng">
                <a:solidFill>
                  <a:schemeClr val="hlink"/>
                </a:solidFill>
                <a:hlinkClick r:id="rId8"/>
              </a:rPr>
              <a:t>https://www.hhs.gov/about/news/2024/07/30/samhsa-releases-annual-national-survey-drug-use-and-health.html</a:t>
            </a:r>
            <a:endParaRPr sz="1100">
              <a:solidFill>
                <a:schemeClr val="dk1"/>
              </a:solidFill>
              <a:latin typeface="Calibri"/>
              <a:ea typeface="Calibri"/>
              <a:cs typeface="Calibri"/>
              <a:sym typeface="Calibri"/>
            </a:endParaRPr>
          </a:p>
          <a:p>
            <a:pPr indent="-298450" lvl="0" marL="457200" rtl="0" algn="l">
              <a:lnSpc>
                <a:spcPct val="150000"/>
              </a:lnSpc>
              <a:spcBef>
                <a:spcPts val="0"/>
              </a:spcBef>
              <a:spcAft>
                <a:spcPts val="0"/>
              </a:spcAft>
              <a:buClr>
                <a:schemeClr val="dk1"/>
              </a:buClr>
              <a:buSzPts val="1100"/>
              <a:buFont typeface="Calibri"/>
              <a:buAutoNum type="arabicPeriod"/>
            </a:pPr>
            <a:r>
              <a:rPr lang="en" sz="1100" u="sng">
                <a:solidFill>
                  <a:schemeClr val="hlink"/>
                </a:solidFill>
                <a:hlinkClick r:id="rId9"/>
              </a:rPr>
              <a:t>https://www2.deloitte.com/us/en/insights/industry/health-care/economic-burden-mental-health-inequities.html</a:t>
            </a:r>
            <a:endParaRPr sz="1100">
              <a:solidFill>
                <a:schemeClr val="dk1"/>
              </a:solidFill>
              <a:latin typeface="Calibri"/>
              <a:ea typeface="Calibri"/>
              <a:cs typeface="Calibri"/>
              <a:sym typeface="Calibri"/>
            </a:endParaRPr>
          </a:p>
          <a:p>
            <a:pPr indent="-298450" lvl="0" marL="457200" rtl="0" algn="l">
              <a:lnSpc>
                <a:spcPct val="150000"/>
              </a:lnSpc>
              <a:spcBef>
                <a:spcPts val="0"/>
              </a:spcBef>
              <a:spcAft>
                <a:spcPts val="0"/>
              </a:spcAft>
              <a:buClr>
                <a:schemeClr val="dk1"/>
              </a:buClr>
              <a:buSzPts val="1100"/>
              <a:buFont typeface="Calibri"/>
              <a:buAutoNum type="arabicPeriod"/>
            </a:pPr>
            <a:r>
              <a:rPr lang="en" sz="1100" u="sng">
                <a:solidFill>
                  <a:schemeClr val="hlink"/>
                </a:solidFill>
                <a:hlinkClick r:id="rId10"/>
              </a:rPr>
              <a:t>https://www.datafiles.samhsa.gov/dataset/mental-health-client-level-data-2022-mh-cld-2022-ds0001</a:t>
            </a:r>
            <a:endParaRPr sz="1100">
              <a:solidFill>
                <a:schemeClr val="dk1"/>
              </a:solidFill>
              <a:latin typeface="Calibri"/>
              <a:ea typeface="Calibri"/>
              <a:cs typeface="Calibri"/>
              <a:sym typeface="Calibri"/>
            </a:endParaRPr>
          </a:p>
          <a:p>
            <a:pPr indent="-298450" lvl="0" marL="457200" rtl="0" algn="l">
              <a:lnSpc>
                <a:spcPct val="150000"/>
              </a:lnSpc>
              <a:spcBef>
                <a:spcPts val="0"/>
              </a:spcBef>
              <a:spcAft>
                <a:spcPts val="0"/>
              </a:spcAft>
              <a:buClr>
                <a:schemeClr val="dk1"/>
              </a:buClr>
              <a:buSzPts val="1100"/>
              <a:buFont typeface="Calibri"/>
              <a:buAutoNum type="arabicPeriod"/>
            </a:pPr>
            <a:r>
              <a:rPr lang="en" sz="1100" u="sng">
                <a:solidFill>
                  <a:schemeClr val="hlink"/>
                </a:solidFill>
                <a:hlinkClick r:id="rId11"/>
              </a:rPr>
              <a:t>https://www.nimh.nih.gov/health/statistics/mental-illness</a:t>
            </a:r>
            <a:endParaRPr sz="1100">
              <a:solidFill>
                <a:schemeClr val="dk1"/>
              </a:solidFill>
              <a:latin typeface="Calibri"/>
              <a:ea typeface="Calibri"/>
              <a:cs typeface="Calibri"/>
              <a:sym typeface="Calibri"/>
            </a:endParaRPr>
          </a:p>
          <a:p>
            <a:pPr indent="-298450" lvl="0" marL="457200" rtl="0" algn="l">
              <a:lnSpc>
                <a:spcPct val="150000"/>
              </a:lnSpc>
              <a:spcBef>
                <a:spcPts val="0"/>
              </a:spcBef>
              <a:spcAft>
                <a:spcPts val="0"/>
              </a:spcAft>
              <a:buClr>
                <a:schemeClr val="dk1"/>
              </a:buClr>
              <a:buSzPts val="1100"/>
              <a:buFont typeface="Calibri"/>
              <a:buAutoNum type="arabicPeriod"/>
            </a:pPr>
            <a:r>
              <a:rPr lang="en" sz="1100" u="sng">
                <a:solidFill>
                  <a:schemeClr val="hlink"/>
                </a:solidFill>
                <a:latin typeface="Calibri"/>
                <a:ea typeface="Calibri"/>
                <a:cs typeface="Calibri"/>
                <a:sym typeface="Calibri"/>
                <a:hlinkClick r:id="rId12"/>
              </a:rPr>
              <a:t>https://www.globenewswire.com/news-release/2024/07/10/2911387/0/en/Mental-Health-Market-Size-to-Hit-US-566-07-Billion-By-2032-With-CAGR-of-3-20-Driven-by-Raising-Prevalence-of-Mental-Disorders-Research-by-SNS-Insider.html</a:t>
            </a:r>
            <a:r>
              <a:rPr lang="en" sz="1100">
                <a:solidFill>
                  <a:schemeClr val="dk1"/>
                </a:solidFill>
                <a:latin typeface="Calibri"/>
                <a:ea typeface="Calibri"/>
                <a:cs typeface="Calibri"/>
                <a:sym typeface="Calibri"/>
              </a:rPr>
              <a:t> </a:t>
            </a:r>
            <a:endParaRPr sz="11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p:nvPr/>
        </p:nvSpPr>
        <p:spPr>
          <a:xfrm>
            <a:off x="4715299" y="1754919"/>
            <a:ext cx="4206075" cy="1281604"/>
          </a:xfrm>
          <a:custGeom>
            <a:rect b="b" l="l" r="r" t="t"/>
            <a:pathLst>
              <a:path extrusionOk="0" h="867414" w="2846751">
                <a:moveTo>
                  <a:pt x="2722290" y="867414"/>
                </a:moveTo>
                <a:lnTo>
                  <a:pt x="124460" y="867414"/>
                </a:lnTo>
                <a:cubicBezTo>
                  <a:pt x="55880" y="867414"/>
                  <a:pt x="0" y="811534"/>
                  <a:pt x="0" y="742954"/>
                </a:cubicBezTo>
                <a:lnTo>
                  <a:pt x="0" y="124460"/>
                </a:lnTo>
                <a:cubicBezTo>
                  <a:pt x="0" y="55880"/>
                  <a:pt x="55880" y="0"/>
                  <a:pt x="124460" y="0"/>
                </a:cubicBezTo>
                <a:lnTo>
                  <a:pt x="2722291" y="0"/>
                </a:lnTo>
                <a:cubicBezTo>
                  <a:pt x="2790871" y="0"/>
                  <a:pt x="2846751" y="55880"/>
                  <a:pt x="2846751" y="124460"/>
                </a:cubicBezTo>
                <a:lnTo>
                  <a:pt x="2846751" y="742954"/>
                </a:lnTo>
                <a:cubicBezTo>
                  <a:pt x="2846751" y="811534"/>
                  <a:pt x="2790871" y="867414"/>
                  <a:pt x="2722291" y="867414"/>
                </a:cubicBezTo>
                <a:close/>
              </a:path>
            </a:pathLst>
          </a:custGeom>
          <a:solidFill>
            <a:srgbClr val="E9E9E9"/>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46" name="Google Shape;246;p39"/>
          <p:cNvSpPr/>
          <p:nvPr/>
        </p:nvSpPr>
        <p:spPr>
          <a:xfrm>
            <a:off x="4715299" y="314911"/>
            <a:ext cx="4205649" cy="1281475"/>
          </a:xfrm>
          <a:custGeom>
            <a:rect b="b" l="l" r="r" t="t"/>
            <a:pathLst>
              <a:path extrusionOk="0" h="1345380" w="4415379">
                <a:moveTo>
                  <a:pt x="4290918" y="59690"/>
                </a:moveTo>
                <a:cubicBezTo>
                  <a:pt x="4326478" y="59690"/>
                  <a:pt x="4355688" y="88900"/>
                  <a:pt x="4355688" y="124460"/>
                </a:cubicBezTo>
                <a:lnTo>
                  <a:pt x="4355688" y="1220920"/>
                </a:lnTo>
                <a:cubicBezTo>
                  <a:pt x="4355688" y="1256480"/>
                  <a:pt x="4326478" y="1285690"/>
                  <a:pt x="4290918" y="1285690"/>
                </a:cubicBezTo>
                <a:lnTo>
                  <a:pt x="124460" y="1285690"/>
                </a:lnTo>
                <a:cubicBezTo>
                  <a:pt x="88900" y="1285690"/>
                  <a:pt x="59690" y="1256480"/>
                  <a:pt x="59690" y="1220920"/>
                </a:cubicBezTo>
                <a:lnTo>
                  <a:pt x="59690" y="124460"/>
                </a:lnTo>
                <a:cubicBezTo>
                  <a:pt x="59690" y="88900"/>
                  <a:pt x="88900" y="59690"/>
                  <a:pt x="124460" y="59690"/>
                </a:cubicBezTo>
                <a:lnTo>
                  <a:pt x="4290918" y="59690"/>
                </a:lnTo>
                <a:moveTo>
                  <a:pt x="4290918" y="0"/>
                </a:moveTo>
                <a:lnTo>
                  <a:pt x="124460" y="0"/>
                </a:lnTo>
                <a:cubicBezTo>
                  <a:pt x="55880" y="0"/>
                  <a:pt x="0" y="55880"/>
                  <a:pt x="0" y="124460"/>
                </a:cubicBezTo>
                <a:lnTo>
                  <a:pt x="0" y="1220920"/>
                </a:lnTo>
                <a:cubicBezTo>
                  <a:pt x="0" y="1289500"/>
                  <a:pt x="55880" y="1345380"/>
                  <a:pt x="124460" y="1345380"/>
                </a:cubicBezTo>
                <a:lnTo>
                  <a:pt x="4290918" y="1345380"/>
                </a:lnTo>
                <a:cubicBezTo>
                  <a:pt x="4359498" y="1345380"/>
                  <a:pt x="4415379" y="1289500"/>
                  <a:pt x="4415379" y="1220920"/>
                </a:cubicBezTo>
                <a:lnTo>
                  <a:pt x="4415379" y="124460"/>
                </a:lnTo>
                <a:cubicBezTo>
                  <a:pt x="4415378" y="55880"/>
                  <a:pt x="4359498" y="0"/>
                  <a:pt x="4290918" y="0"/>
                </a:cubicBezTo>
                <a:close/>
              </a:path>
            </a:pathLst>
          </a:custGeom>
          <a:solidFill>
            <a:srgbClr val="014A74"/>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47" name="Google Shape;247;p39"/>
          <p:cNvSpPr/>
          <p:nvPr/>
        </p:nvSpPr>
        <p:spPr>
          <a:xfrm>
            <a:off x="4715299" y="3266359"/>
            <a:ext cx="4205649" cy="1281475"/>
          </a:xfrm>
          <a:custGeom>
            <a:rect b="b" l="l" r="r" t="t"/>
            <a:pathLst>
              <a:path extrusionOk="0" h="1345380" w="4415379">
                <a:moveTo>
                  <a:pt x="4290918" y="59690"/>
                </a:moveTo>
                <a:cubicBezTo>
                  <a:pt x="4326478" y="59690"/>
                  <a:pt x="4355688" y="88900"/>
                  <a:pt x="4355688" y="124460"/>
                </a:cubicBezTo>
                <a:lnTo>
                  <a:pt x="4355688" y="1220920"/>
                </a:lnTo>
                <a:cubicBezTo>
                  <a:pt x="4355688" y="1256480"/>
                  <a:pt x="4326478" y="1285690"/>
                  <a:pt x="4290918" y="1285690"/>
                </a:cubicBezTo>
                <a:lnTo>
                  <a:pt x="124460" y="1285690"/>
                </a:lnTo>
                <a:cubicBezTo>
                  <a:pt x="88900" y="1285690"/>
                  <a:pt x="59690" y="1256480"/>
                  <a:pt x="59690" y="1220920"/>
                </a:cubicBezTo>
                <a:lnTo>
                  <a:pt x="59690" y="124460"/>
                </a:lnTo>
                <a:cubicBezTo>
                  <a:pt x="59690" y="88900"/>
                  <a:pt x="88900" y="59690"/>
                  <a:pt x="124460" y="59690"/>
                </a:cubicBezTo>
                <a:lnTo>
                  <a:pt x="4290918" y="59690"/>
                </a:lnTo>
                <a:moveTo>
                  <a:pt x="4290918" y="0"/>
                </a:moveTo>
                <a:lnTo>
                  <a:pt x="124460" y="0"/>
                </a:lnTo>
                <a:cubicBezTo>
                  <a:pt x="55880" y="0"/>
                  <a:pt x="0" y="55880"/>
                  <a:pt x="0" y="124460"/>
                </a:cubicBezTo>
                <a:lnTo>
                  <a:pt x="0" y="1220920"/>
                </a:lnTo>
                <a:cubicBezTo>
                  <a:pt x="0" y="1289500"/>
                  <a:pt x="55880" y="1345380"/>
                  <a:pt x="124460" y="1345380"/>
                </a:cubicBezTo>
                <a:lnTo>
                  <a:pt x="4290918" y="1345380"/>
                </a:lnTo>
                <a:cubicBezTo>
                  <a:pt x="4359498" y="1345380"/>
                  <a:pt x="4415379" y="1289500"/>
                  <a:pt x="4415379" y="1220920"/>
                </a:cubicBezTo>
                <a:lnTo>
                  <a:pt x="4415379" y="124460"/>
                </a:lnTo>
                <a:cubicBezTo>
                  <a:pt x="4415378" y="55880"/>
                  <a:pt x="4359498" y="0"/>
                  <a:pt x="4290918" y="0"/>
                </a:cubicBezTo>
                <a:close/>
              </a:path>
            </a:pathLst>
          </a:custGeom>
          <a:solidFill>
            <a:srgbClr val="012F71"/>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48" name="Google Shape;248;p39"/>
          <p:cNvSpPr txBox="1"/>
          <p:nvPr/>
        </p:nvSpPr>
        <p:spPr>
          <a:xfrm>
            <a:off x="4936053" y="3967514"/>
            <a:ext cx="3914400" cy="1400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Filters include race, gender, age, speciality and distance.</a:t>
            </a:r>
            <a:endParaRPr b="0" i="0" sz="7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9"/>
          <p:cNvSpPr/>
          <p:nvPr/>
        </p:nvSpPr>
        <p:spPr>
          <a:xfrm>
            <a:off x="838621" y="-24943"/>
            <a:ext cx="443383" cy="539903"/>
          </a:xfrm>
          <a:custGeom>
            <a:rect b="b" l="l" r="r" t="t"/>
            <a:pathLst>
              <a:path extrusionOk="0" h="3374390" w="2771140">
                <a:moveTo>
                  <a:pt x="0" y="0"/>
                </a:moveTo>
                <a:lnTo>
                  <a:pt x="0" y="2471420"/>
                </a:lnTo>
                <a:lnTo>
                  <a:pt x="1384300" y="3374390"/>
                </a:lnTo>
                <a:lnTo>
                  <a:pt x="2771140" y="2471420"/>
                </a:lnTo>
                <a:lnTo>
                  <a:pt x="2771140" y="0"/>
                </a:lnTo>
                <a:close/>
              </a:path>
            </a:pathLst>
          </a:custGeom>
          <a:solidFill>
            <a:srgbClr val="014A74"/>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50" name="Google Shape;250;p39"/>
          <p:cNvSpPr/>
          <p:nvPr/>
        </p:nvSpPr>
        <p:spPr>
          <a:xfrm>
            <a:off x="0" y="4837917"/>
            <a:ext cx="9139972" cy="305449"/>
          </a:xfrm>
          <a:custGeom>
            <a:rect b="b" l="l" r="r" t="t"/>
            <a:pathLst>
              <a:path extrusionOk="0" h="222955" w="6671512">
                <a:moveTo>
                  <a:pt x="0" y="0"/>
                </a:moveTo>
                <a:lnTo>
                  <a:pt x="6671512" y="0"/>
                </a:lnTo>
                <a:lnTo>
                  <a:pt x="6671512" y="222955"/>
                </a:lnTo>
                <a:lnTo>
                  <a:pt x="0" y="222955"/>
                </a:lnTo>
                <a:close/>
              </a:path>
            </a:pathLst>
          </a:custGeom>
          <a:solidFill>
            <a:srgbClr val="014A74">
              <a:alpha val="51372"/>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51" name="Google Shape;251;p39"/>
          <p:cNvSpPr/>
          <p:nvPr/>
        </p:nvSpPr>
        <p:spPr>
          <a:xfrm>
            <a:off x="0" y="4837917"/>
            <a:ext cx="4933879" cy="305449"/>
          </a:xfrm>
          <a:custGeom>
            <a:rect b="b" l="l" r="r" t="t"/>
            <a:pathLst>
              <a:path extrusionOk="0" h="222955" w="3601371">
                <a:moveTo>
                  <a:pt x="0" y="0"/>
                </a:moveTo>
                <a:lnTo>
                  <a:pt x="3601371" y="0"/>
                </a:lnTo>
                <a:lnTo>
                  <a:pt x="3601371" y="222955"/>
                </a:lnTo>
                <a:lnTo>
                  <a:pt x="0" y="222955"/>
                </a:lnTo>
                <a:close/>
              </a:path>
            </a:pathLst>
          </a:custGeom>
          <a:solidFill>
            <a:srgbClr val="014A74">
              <a:alpha val="51372"/>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52" name="Google Shape;252;p39"/>
          <p:cNvSpPr/>
          <p:nvPr/>
        </p:nvSpPr>
        <p:spPr>
          <a:xfrm>
            <a:off x="18918" y="1841281"/>
            <a:ext cx="4640393" cy="1982590"/>
          </a:xfrm>
          <a:custGeom>
            <a:rect b="b" l="l" r="r" t="t"/>
            <a:pathLst>
              <a:path extrusionOk="0" h="3965179" w="9280786">
                <a:moveTo>
                  <a:pt x="0" y="0"/>
                </a:moveTo>
                <a:lnTo>
                  <a:pt x="9280787" y="0"/>
                </a:lnTo>
                <a:lnTo>
                  <a:pt x="9280787" y="3965179"/>
                </a:lnTo>
                <a:lnTo>
                  <a:pt x="0" y="3965179"/>
                </a:lnTo>
                <a:lnTo>
                  <a:pt x="0" y="0"/>
                </a:lnTo>
                <a:close/>
              </a:path>
            </a:pathLst>
          </a:custGeom>
          <a:blipFill rotWithShape="1">
            <a:blip r:embed="rId3">
              <a:alphaModFix/>
            </a:blip>
            <a:stretch>
              <a:fillRect b="0" l="0" r="0" t="-31656"/>
            </a:stretch>
          </a:blip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53" name="Google Shape;253;p39"/>
          <p:cNvSpPr txBox="1"/>
          <p:nvPr/>
        </p:nvSpPr>
        <p:spPr>
          <a:xfrm>
            <a:off x="1389682" y="-5"/>
            <a:ext cx="3217350" cy="6064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3900"/>
              <a:buFont typeface="Arial"/>
              <a:buNone/>
            </a:pPr>
            <a:r>
              <a:rPr b="1" i="0" lang="en" sz="3900" u="none" cap="none" strike="noStrike">
                <a:solidFill>
                  <a:srgbClr val="014A74"/>
                </a:solidFill>
                <a:latin typeface="Arial"/>
                <a:ea typeface="Arial"/>
                <a:cs typeface="Arial"/>
                <a:sym typeface="Arial"/>
              </a:rPr>
              <a:t>The Solution</a:t>
            </a:r>
            <a:endParaRPr b="0" i="0" sz="700" u="none" cap="none" strike="noStrike">
              <a:solidFill>
                <a:srgbClr val="000000"/>
              </a:solidFill>
              <a:latin typeface="Arial"/>
              <a:ea typeface="Arial"/>
              <a:cs typeface="Arial"/>
              <a:sym typeface="Arial"/>
            </a:endParaRPr>
          </a:p>
        </p:txBody>
      </p:sp>
      <p:sp>
        <p:nvSpPr>
          <p:cNvPr id="254" name="Google Shape;254;p39"/>
          <p:cNvSpPr txBox="1"/>
          <p:nvPr/>
        </p:nvSpPr>
        <p:spPr>
          <a:xfrm>
            <a:off x="106292" y="591979"/>
            <a:ext cx="4465800" cy="1477500"/>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Therapize for clients: </a:t>
            </a:r>
            <a:endParaRPr b="0" i="0" sz="700" u="none" cap="none" strike="noStrike">
              <a:solidFill>
                <a:srgbClr val="000000"/>
              </a:solidFill>
              <a:latin typeface="Arial"/>
              <a:ea typeface="Arial"/>
              <a:cs typeface="Arial"/>
              <a:sym typeface="Arial"/>
            </a:endParaRPr>
          </a:p>
          <a:p>
            <a:pPr indent="-127000" lvl="1" marL="254000" marR="0" rtl="0" algn="l">
              <a:lnSpc>
                <a:spcPct val="139991"/>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Swipe right on therapist profiles that meet your needs</a:t>
            </a:r>
            <a:endParaRPr b="0" i="0" sz="700" u="none" cap="none" strike="noStrike">
              <a:solidFill>
                <a:srgbClr val="000000"/>
              </a:solidFill>
              <a:latin typeface="Arial"/>
              <a:ea typeface="Arial"/>
              <a:cs typeface="Arial"/>
              <a:sym typeface="Arial"/>
            </a:endParaRPr>
          </a:p>
          <a:p>
            <a:pPr indent="-127000" lvl="1" marL="254000" marR="0" rtl="0" algn="l">
              <a:lnSpc>
                <a:spcPct val="139991"/>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Filter demographic details and distance to find your ideal match</a:t>
            </a:r>
            <a:endParaRPr b="0" i="0" sz="700" u="none" cap="none" strike="noStrike">
              <a:solidFill>
                <a:srgbClr val="000000"/>
              </a:solidFill>
              <a:latin typeface="Arial"/>
              <a:ea typeface="Arial"/>
              <a:cs typeface="Arial"/>
              <a:sym typeface="Arial"/>
            </a:endParaRPr>
          </a:p>
          <a:p>
            <a:pPr indent="-127000" lvl="1" marL="254000" marR="0" rtl="0" algn="l">
              <a:lnSpc>
                <a:spcPct val="139991"/>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Schedule appointments once swiped right</a:t>
            </a:r>
            <a:endParaRPr b="0" i="0" sz="700" u="none" cap="none" strike="noStrike">
              <a:solidFill>
                <a:srgbClr val="000000"/>
              </a:solidFill>
              <a:latin typeface="Arial"/>
              <a:ea typeface="Arial"/>
              <a:cs typeface="Arial"/>
              <a:sym typeface="Arial"/>
            </a:endParaRPr>
          </a:p>
          <a:p>
            <a:pPr indent="0" lvl="0" marL="0" marR="0" rtl="0" algn="l">
              <a:lnSpc>
                <a:spcPct val="139991"/>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5" name="Google Shape;255;p39"/>
          <p:cNvSpPr txBox="1"/>
          <p:nvPr/>
        </p:nvSpPr>
        <p:spPr>
          <a:xfrm>
            <a:off x="4936053" y="1818906"/>
            <a:ext cx="2327250" cy="32316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500"/>
              <a:buFont typeface="Arial"/>
              <a:buNone/>
            </a:pPr>
            <a:r>
              <a:rPr b="1" i="0" lang="en" sz="1500" u="none" cap="none" strike="noStrike">
                <a:solidFill>
                  <a:srgbClr val="000000"/>
                </a:solidFill>
                <a:latin typeface="Arial"/>
                <a:ea typeface="Arial"/>
                <a:cs typeface="Arial"/>
                <a:sym typeface="Arial"/>
              </a:rPr>
              <a:t>Cost</a:t>
            </a:r>
            <a:endParaRPr b="0" i="0" sz="1500" u="none" cap="none" strike="noStrike">
              <a:solidFill>
                <a:srgbClr val="000000"/>
              </a:solidFill>
              <a:latin typeface="Arial"/>
              <a:ea typeface="Arial"/>
              <a:cs typeface="Arial"/>
              <a:sym typeface="Arial"/>
            </a:endParaRPr>
          </a:p>
        </p:txBody>
      </p:sp>
      <p:sp>
        <p:nvSpPr>
          <p:cNvPr id="256" name="Google Shape;256;p39"/>
          <p:cNvSpPr txBox="1"/>
          <p:nvPr/>
        </p:nvSpPr>
        <p:spPr>
          <a:xfrm>
            <a:off x="4936053" y="405983"/>
            <a:ext cx="3693600" cy="32316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500"/>
              <a:buFont typeface="Arial"/>
              <a:buNone/>
            </a:pPr>
            <a:r>
              <a:rPr b="1" i="0" lang="en" sz="1500" u="none" cap="none" strike="noStrike">
                <a:solidFill>
                  <a:srgbClr val="000000"/>
                </a:solidFill>
                <a:latin typeface="Arial"/>
                <a:ea typeface="Arial"/>
                <a:cs typeface="Arial"/>
                <a:sym typeface="Arial"/>
              </a:rPr>
              <a:t>Lack of Awareness and Information</a:t>
            </a:r>
            <a:endParaRPr b="0" i="0" sz="1500" u="none" cap="none" strike="noStrike">
              <a:solidFill>
                <a:srgbClr val="000000"/>
              </a:solidFill>
              <a:latin typeface="Arial"/>
              <a:ea typeface="Arial"/>
              <a:cs typeface="Arial"/>
              <a:sym typeface="Arial"/>
            </a:endParaRPr>
          </a:p>
        </p:txBody>
      </p:sp>
      <p:sp>
        <p:nvSpPr>
          <p:cNvPr id="257" name="Google Shape;257;p39"/>
          <p:cNvSpPr txBox="1"/>
          <p:nvPr/>
        </p:nvSpPr>
        <p:spPr>
          <a:xfrm>
            <a:off x="4936053" y="3361198"/>
            <a:ext cx="3744150" cy="64633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500"/>
              <a:buFont typeface="Arial"/>
              <a:buNone/>
            </a:pPr>
            <a:r>
              <a:rPr b="1" i="0" lang="en" sz="1500" u="none" cap="none" strike="noStrike">
                <a:solidFill>
                  <a:srgbClr val="000000"/>
                </a:solidFill>
                <a:latin typeface="Arial"/>
                <a:ea typeface="Arial"/>
                <a:cs typeface="Arial"/>
                <a:sym typeface="Arial"/>
              </a:rPr>
              <a:t>Lack of access to diverse mental health practitioners </a:t>
            </a:r>
            <a:endParaRPr b="0" i="0" sz="1500" u="none" cap="none" strike="noStrike">
              <a:solidFill>
                <a:srgbClr val="000000"/>
              </a:solidFill>
              <a:latin typeface="Arial"/>
              <a:ea typeface="Arial"/>
              <a:cs typeface="Arial"/>
              <a:sym typeface="Arial"/>
            </a:endParaRPr>
          </a:p>
        </p:txBody>
      </p:sp>
      <p:sp>
        <p:nvSpPr>
          <p:cNvPr id="258" name="Google Shape;258;p39"/>
          <p:cNvSpPr txBox="1"/>
          <p:nvPr/>
        </p:nvSpPr>
        <p:spPr>
          <a:xfrm>
            <a:off x="4936053" y="2246787"/>
            <a:ext cx="3627750" cy="493050"/>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Clearly called out costs on the therapist’s profile. Filter to set cost criteria.</a:t>
            </a:r>
            <a:endParaRPr b="0" i="0" sz="700" u="none" cap="none" strike="noStrike">
              <a:solidFill>
                <a:srgbClr val="000000"/>
              </a:solidFill>
              <a:latin typeface="Arial"/>
              <a:ea typeface="Arial"/>
              <a:cs typeface="Arial"/>
              <a:sym typeface="Arial"/>
            </a:endParaRPr>
          </a:p>
        </p:txBody>
      </p:sp>
      <p:sp>
        <p:nvSpPr>
          <p:cNvPr id="259" name="Google Shape;259;p39"/>
          <p:cNvSpPr txBox="1"/>
          <p:nvPr/>
        </p:nvSpPr>
        <p:spPr>
          <a:xfrm>
            <a:off x="4932503" y="703323"/>
            <a:ext cx="3921450" cy="10882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 one stop repository for all private and public mental health practitioners. Prompts to get to know them. </a:t>
            </a:r>
            <a:endParaRPr b="0" i="0" sz="7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9"/>
          <p:cNvSpPr txBox="1"/>
          <p:nvPr/>
        </p:nvSpPr>
        <p:spPr>
          <a:xfrm>
            <a:off x="106292" y="3878847"/>
            <a:ext cx="4465650" cy="1172250"/>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Therapize for therapists: </a:t>
            </a:r>
            <a:endParaRPr b="0" i="0" sz="700" u="none" cap="none" strike="noStrike">
              <a:solidFill>
                <a:srgbClr val="000000"/>
              </a:solidFill>
              <a:latin typeface="Arial"/>
              <a:ea typeface="Arial"/>
              <a:cs typeface="Arial"/>
              <a:sym typeface="Arial"/>
            </a:endParaRPr>
          </a:p>
          <a:p>
            <a:pPr indent="-127000" lvl="1" marL="254000" marR="0" rtl="0" algn="l">
              <a:lnSpc>
                <a:spcPct val="139991"/>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Add a business avenue while helping people in need</a:t>
            </a:r>
            <a:endParaRPr b="0" i="0" sz="700" u="none" cap="none" strike="noStrike">
              <a:solidFill>
                <a:srgbClr val="000000"/>
              </a:solidFill>
              <a:latin typeface="Arial"/>
              <a:ea typeface="Arial"/>
              <a:cs typeface="Arial"/>
              <a:sym typeface="Arial"/>
            </a:endParaRPr>
          </a:p>
          <a:p>
            <a:pPr indent="-127000" lvl="1" marL="254000" marR="0" rtl="0" algn="l">
              <a:lnSpc>
                <a:spcPct val="139991"/>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Have a visibility into your schedule with automatic appointment scheduling</a:t>
            </a:r>
            <a:endParaRPr b="0" i="0" sz="700" u="none" cap="none" strike="noStrike">
              <a:solidFill>
                <a:srgbClr val="000000"/>
              </a:solidFill>
              <a:latin typeface="Arial"/>
              <a:ea typeface="Arial"/>
              <a:cs typeface="Arial"/>
              <a:sym typeface="Arial"/>
            </a:endParaRPr>
          </a:p>
          <a:p>
            <a:pPr indent="0" lvl="0" marL="0" marR="0" rtl="0" algn="l">
              <a:lnSpc>
                <a:spcPct val="139991"/>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p:nvPr/>
        </p:nvSpPr>
        <p:spPr>
          <a:xfrm>
            <a:off x="0" y="4837917"/>
            <a:ext cx="9139972" cy="305449"/>
          </a:xfrm>
          <a:custGeom>
            <a:rect b="b" l="l" r="r" t="t"/>
            <a:pathLst>
              <a:path extrusionOk="0" h="222955" w="6671512">
                <a:moveTo>
                  <a:pt x="0" y="0"/>
                </a:moveTo>
                <a:lnTo>
                  <a:pt x="6671512" y="0"/>
                </a:lnTo>
                <a:lnTo>
                  <a:pt x="6671512" y="222955"/>
                </a:lnTo>
                <a:lnTo>
                  <a:pt x="0" y="222955"/>
                </a:lnTo>
                <a:close/>
              </a:path>
            </a:pathLst>
          </a:custGeom>
          <a:solidFill>
            <a:srgbClr val="014A74">
              <a:alpha val="51372"/>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66" name="Google Shape;266;p40"/>
          <p:cNvSpPr/>
          <p:nvPr/>
        </p:nvSpPr>
        <p:spPr>
          <a:xfrm>
            <a:off x="0" y="4837917"/>
            <a:ext cx="4933879" cy="305449"/>
          </a:xfrm>
          <a:custGeom>
            <a:rect b="b" l="l" r="r" t="t"/>
            <a:pathLst>
              <a:path extrusionOk="0" h="222955" w="3601371">
                <a:moveTo>
                  <a:pt x="0" y="0"/>
                </a:moveTo>
                <a:lnTo>
                  <a:pt x="3601371" y="0"/>
                </a:lnTo>
                <a:lnTo>
                  <a:pt x="3601371" y="222955"/>
                </a:lnTo>
                <a:lnTo>
                  <a:pt x="0" y="222955"/>
                </a:lnTo>
                <a:close/>
              </a:path>
            </a:pathLst>
          </a:custGeom>
          <a:solidFill>
            <a:srgbClr val="014A74">
              <a:alpha val="51372"/>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67" name="Google Shape;267;p40"/>
          <p:cNvSpPr/>
          <p:nvPr/>
        </p:nvSpPr>
        <p:spPr>
          <a:xfrm>
            <a:off x="2353934" y="3542986"/>
            <a:ext cx="682570" cy="661239"/>
          </a:xfrm>
          <a:custGeom>
            <a:rect b="b" l="l" r="r" t="t"/>
            <a:pathLst>
              <a:path extrusionOk="0" h="1322479" w="1365139">
                <a:moveTo>
                  <a:pt x="0" y="0"/>
                </a:moveTo>
                <a:lnTo>
                  <a:pt x="1365139" y="0"/>
                </a:lnTo>
                <a:lnTo>
                  <a:pt x="1365139" y="1322479"/>
                </a:lnTo>
                <a:lnTo>
                  <a:pt x="0" y="1322479"/>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68" name="Google Shape;268;p40"/>
          <p:cNvSpPr txBox="1"/>
          <p:nvPr/>
        </p:nvSpPr>
        <p:spPr>
          <a:xfrm>
            <a:off x="1042225" y="-10325"/>
            <a:ext cx="8097750" cy="92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269" name="Google Shape;269;p40"/>
          <p:cNvSpPr txBox="1"/>
          <p:nvPr/>
        </p:nvSpPr>
        <p:spPr>
          <a:xfrm>
            <a:off x="1733042" y="4249088"/>
            <a:ext cx="1924350" cy="171450"/>
          </a:xfrm>
          <a:prstGeom prst="rect">
            <a:avLst/>
          </a:prstGeom>
          <a:noFill/>
          <a:ln>
            <a:noFill/>
          </a:ln>
        </p:spPr>
        <p:txBody>
          <a:bodyPr anchorCtr="0" anchor="t" bIns="0" lIns="0" spcFirstLastPara="1" rIns="0" wrap="square" tIns="0">
            <a:spAutoFit/>
          </a:bodyPr>
          <a:lstStyle/>
          <a:p>
            <a:pPr indent="0" lvl="0" marL="0" marR="0" rtl="0" algn="ctr">
              <a:lnSpc>
                <a:spcPct val="140053"/>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Lack of rmation </a:t>
            </a:r>
            <a:endParaRPr b="0" i="0" sz="700" u="none" cap="none" strike="noStrike">
              <a:solidFill>
                <a:srgbClr val="000000"/>
              </a:solidFill>
              <a:latin typeface="Arial"/>
              <a:ea typeface="Arial"/>
              <a:cs typeface="Arial"/>
              <a:sym typeface="Arial"/>
            </a:endParaRPr>
          </a:p>
        </p:txBody>
      </p:sp>
      <p:sp>
        <p:nvSpPr>
          <p:cNvPr id="270" name="Google Shape;270;p40"/>
          <p:cNvSpPr/>
          <p:nvPr/>
        </p:nvSpPr>
        <p:spPr>
          <a:xfrm>
            <a:off x="443196" y="-10330"/>
            <a:ext cx="443383" cy="539903"/>
          </a:xfrm>
          <a:custGeom>
            <a:rect b="b" l="l" r="r" t="t"/>
            <a:pathLst>
              <a:path extrusionOk="0" h="3374390" w="2771140">
                <a:moveTo>
                  <a:pt x="0" y="0"/>
                </a:moveTo>
                <a:lnTo>
                  <a:pt x="0" y="2471420"/>
                </a:lnTo>
                <a:lnTo>
                  <a:pt x="1384300" y="3374390"/>
                </a:lnTo>
                <a:lnTo>
                  <a:pt x="2771140" y="2471420"/>
                </a:lnTo>
                <a:lnTo>
                  <a:pt x="2771140" y="0"/>
                </a:lnTo>
                <a:close/>
              </a:path>
            </a:pathLst>
          </a:custGeom>
          <a:solidFill>
            <a:srgbClr val="014A74"/>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71" name="Google Shape;271;p40"/>
          <p:cNvSpPr txBox="1"/>
          <p:nvPr/>
        </p:nvSpPr>
        <p:spPr>
          <a:xfrm>
            <a:off x="1042225" y="-10325"/>
            <a:ext cx="8097750" cy="5521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3600"/>
              <a:buFont typeface="Arial"/>
              <a:buNone/>
            </a:pPr>
            <a:r>
              <a:rPr b="1" i="0" lang="en" sz="3600" u="none" cap="none" strike="noStrike">
                <a:solidFill>
                  <a:srgbClr val="014A74"/>
                </a:solidFill>
                <a:latin typeface="Arial"/>
                <a:ea typeface="Arial"/>
                <a:cs typeface="Arial"/>
                <a:sym typeface="Arial"/>
              </a:rPr>
              <a:t>The Prototype App - Demo</a:t>
            </a:r>
            <a:endParaRPr b="0" i="0" sz="400" u="none" cap="none" strike="noStrike">
              <a:solidFill>
                <a:srgbClr val="000000"/>
              </a:solidFill>
              <a:latin typeface="Arial"/>
              <a:ea typeface="Arial"/>
              <a:cs typeface="Arial"/>
              <a:sym typeface="Arial"/>
            </a:endParaRPr>
          </a:p>
        </p:txBody>
      </p:sp>
      <p:pic>
        <p:nvPicPr>
          <p:cNvPr id="272" name="Google Shape;272;p40"/>
          <p:cNvPicPr preferRelativeResize="0"/>
          <p:nvPr/>
        </p:nvPicPr>
        <p:blipFill rotWithShape="1">
          <a:blip r:embed="rId4">
            <a:alphaModFix/>
          </a:blip>
          <a:srcRect b="0" l="0" r="0" t="0"/>
          <a:stretch/>
        </p:blipFill>
        <p:spPr>
          <a:xfrm>
            <a:off x="308429" y="681758"/>
            <a:ext cx="2510139" cy="4016220"/>
          </a:xfrm>
          <a:prstGeom prst="rect">
            <a:avLst/>
          </a:prstGeom>
          <a:noFill/>
          <a:ln>
            <a:noFill/>
          </a:ln>
        </p:spPr>
      </p:pic>
      <p:pic>
        <p:nvPicPr>
          <p:cNvPr id="273" name="Google Shape;273;p40" title="VID-20241009-WA0008.mp4">
            <a:hlinkClick r:id="rId5"/>
          </p:cNvPr>
          <p:cNvPicPr preferRelativeResize="0"/>
          <p:nvPr/>
        </p:nvPicPr>
        <p:blipFill>
          <a:blip r:embed="rId6">
            <a:alphaModFix/>
          </a:blip>
          <a:stretch>
            <a:fillRect/>
          </a:stretch>
        </p:blipFill>
        <p:spPr>
          <a:xfrm>
            <a:off x="2984882" y="1008300"/>
            <a:ext cx="5978923" cy="33631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1"/>
          <p:cNvSpPr/>
          <p:nvPr/>
        </p:nvSpPr>
        <p:spPr>
          <a:xfrm>
            <a:off x="0" y="4837917"/>
            <a:ext cx="9139972" cy="305449"/>
          </a:xfrm>
          <a:custGeom>
            <a:rect b="b" l="l" r="r" t="t"/>
            <a:pathLst>
              <a:path extrusionOk="0" h="222955" w="6671512">
                <a:moveTo>
                  <a:pt x="0" y="0"/>
                </a:moveTo>
                <a:lnTo>
                  <a:pt x="6671512" y="0"/>
                </a:lnTo>
                <a:lnTo>
                  <a:pt x="6671512" y="222955"/>
                </a:lnTo>
                <a:lnTo>
                  <a:pt x="0" y="222955"/>
                </a:lnTo>
                <a:close/>
              </a:path>
            </a:pathLst>
          </a:custGeom>
          <a:solidFill>
            <a:srgbClr val="014A74">
              <a:alpha val="51372"/>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79" name="Google Shape;279;p41"/>
          <p:cNvSpPr/>
          <p:nvPr/>
        </p:nvSpPr>
        <p:spPr>
          <a:xfrm>
            <a:off x="0" y="4837917"/>
            <a:ext cx="4933879" cy="305449"/>
          </a:xfrm>
          <a:custGeom>
            <a:rect b="b" l="l" r="r" t="t"/>
            <a:pathLst>
              <a:path extrusionOk="0" h="222955" w="3601371">
                <a:moveTo>
                  <a:pt x="0" y="0"/>
                </a:moveTo>
                <a:lnTo>
                  <a:pt x="3601371" y="0"/>
                </a:lnTo>
                <a:lnTo>
                  <a:pt x="3601371" y="222955"/>
                </a:lnTo>
                <a:lnTo>
                  <a:pt x="0" y="222955"/>
                </a:lnTo>
                <a:close/>
              </a:path>
            </a:pathLst>
          </a:custGeom>
          <a:solidFill>
            <a:srgbClr val="014A74">
              <a:alpha val="51372"/>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80" name="Google Shape;280;p41"/>
          <p:cNvSpPr/>
          <p:nvPr/>
        </p:nvSpPr>
        <p:spPr>
          <a:xfrm>
            <a:off x="2353934" y="3542986"/>
            <a:ext cx="682570" cy="661239"/>
          </a:xfrm>
          <a:custGeom>
            <a:rect b="b" l="l" r="r" t="t"/>
            <a:pathLst>
              <a:path extrusionOk="0" h="1322479" w="1365139">
                <a:moveTo>
                  <a:pt x="0" y="0"/>
                </a:moveTo>
                <a:lnTo>
                  <a:pt x="1365139" y="0"/>
                </a:lnTo>
                <a:lnTo>
                  <a:pt x="1365139" y="1322479"/>
                </a:lnTo>
                <a:lnTo>
                  <a:pt x="0" y="1322479"/>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81" name="Google Shape;281;p41"/>
          <p:cNvSpPr txBox="1"/>
          <p:nvPr/>
        </p:nvSpPr>
        <p:spPr>
          <a:xfrm>
            <a:off x="1042225" y="-10325"/>
            <a:ext cx="8097750" cy="92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282" name="Google Shape;282;p41"/>
          <p:cNvSpPr txBox="1"/>
          <p:nvPr/>
        </p:nvSpPr>
        <p:spPr>
          <a:xfrm>
            <a:off x="1733042" y="4249088"/>
            <a:ext cx="1924350" cy="171450"/>
          </a:xfrm>
          <a:prstGeom prst="rect">
            <a:avLst/>
          </a:prstGeom>
          <a:noFill/>
          <a:ln>
            <a:noFill/>
          </a:ln>
        </p:spPr>
        <p:txBody>
          <a:bodyPr anchorCtr="0" anchor="t" bIns="0" lIns="0" spcFirstLastPara="1" rIns="0" wrap="square" tIns="0">
            <a:spAutoFit/>
          </a:bodyPr>
          <a:lstStyle/>
          <a:p>
            <a:pPr indent="0" lvl="0" marL="0" marR="0" rtl="0" algn="ctr">
              <a:lnSpc>
                <a:spcPct val="140053"/>
              </a:lnSpc>
              <a:spcBef>
                <a:spcPts val="0"/>
              </a:spcBef>
              <a:spcAft>
                <a:spcPts val="0"/>
              </a:spcAft>
              <a:buClr>
                <a:srgbClr val="000000"/>
              </a:buClr>
              <a:buSzPts val="1100"/>
              <a:buFont typeface="Arial"/>
              <a:buNone/>
            </a:pPr>
            <a:r>
              <a:rPr b="0" i="0" lang="en" sz="1100" u="none" cap="none" strike="noStrike">
                <a:solidFill>
                  <a:srgbClr val="FFFFFF"/>
                </a:solidFill>
                <a:latin typeface="Arial"/>
                <a:ea typeface="Arial"/>
                <a:cs typeface="Arial"/>
                <a:sym typeface="Arial"/>
              </a:rPr>
              <a:t>Lack of rmation </a:t>
            </a:r>
            <a:endParaRPr b="0" i="0" sz="700" u="none" cap="none" strike="noStrike">
              <a:solidFill>
                <a:srgbClr val="000000"/>
              </a:solidFill>
              <a:latin typeface="Arial"/>
              <a:ea typeface="Arial"/>
              <a:cs typeface="Arial"/>
              <a:sym typeface="Arial"/>
            </a:endParaRPr>
          </a:p>
        </p:txBody>
      </p:sp>
      <p:pic>
        <p:nvPicPr>
          <p:cNvPr id="283" name="Google Shape;283;p41"/>
          <p:cNvPicPr preferRelativeResize="0"/>
          <p:nvPr/>
        </p:nvPicPr>
        <p:blipFill rotWithShape="1">
          <a:blip r:embed="rId4">
            <a:alphaModFix/>
          </a:blip>
          <a:srcRect b="606" l="0" r="0" t="0"/>
          <a:stretch/>
        </p:blipFill>
        <p:spPr>
          <a:xfrm>
            <a:off x="361650" y="646188"/>
            <a:ext cx="1924350" cy="4120588"/>
          </a:xfrm>
          <a:prstGeom prst="rect">
            <a:avLst/>
          </a:prstGeom>
          <a:noFill/>
          <a:ln>
            <a:noFill/>
          </a:ln>
        </p:spPr>
      </p:pic>
      <p:sp>
        <p:nvSpPr>
          <p:cNvPr id="284" name="Google Shape;284;p41"/>
          <p:cNvSpPr/>
          <p:nvPr/>
        </p:nvSpPr>
        <p:spPr>
          <a:xfrm>
            <a:off x="443196" y="-10330"/>
            <a:ext cx="443383" cy="539903"/>
          </a:xfrm>
          <a:custGeom>
            <a:rect b="b" l="l" r="r" t="t"/>
            <a:pathLst>
              <a:path extrusionOk="0" h="3374390" w="2771140">
                <a:moveTo>
                  <a:pt x="0" y="0"/>
                </a:moveTo>
                <a:lnTo>
                  <a:pt x="0" y="2471420"/>
                </a:lnTo>
                <a:lnTo>
                  <a:pt x="1384300" y="3374390"/>
                </a:lnTo>
                <a:lnTo>
                  <a:pt x="2771140" y="2471420"/>
                </a:lnTo>
                <a:lnTo>
                  <a:pt x="2771140" y="0"/>
                </a:lnTo>
                <a:close/>
              </a:path>
            </a:pathLst>
          </a:custGeom>
          <a:solidFill>
            <a:srgbClr val="014A74"/>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85" name="Google Shape;285;p41"/>
          <p:cNvSpPr txBox="1"/>
          <p:nvPr/>
        </p:nvSpPr>
        <p:spPr>
          <a:xfrm>
            <a:off x="1042225" y="-10325"/>
            <a:ext cx="8097750" cy="55215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3600"/>
              <a:buFont typeface="Arial"/>
              <a:buNone/>
            </a:pPr>
            <a:r>
              <a:rPr b="1" i="0" lang="en" sz="3600" u="none" cap="none" strike="noStrike">
                <a:solidFill>
                  <a:srgbClr val="014A74"/>
                </a:solidFill>
                <a:latin typeface="Arial"/>
                <a:ea typeface="Arial"/>
                <a:cs typeface="Arial"/>
                <a:sym typeface="Arial"/>
              </a:rPr>
              <a:t>The Prototype App</a:t>
            </a:r>
            <a:endParaRPr b="0" i="0" sz="400" u="none" cap="none" strike="noStrike">
              <a:solidFill>
                <a:srgbClr val="000000"/>
              </a:solidFill>
              <a:latin typeface="Arial"/>
              <a:ea typeface="Arial"/>
              <a:cs typeface="Arial"/>
              <a:sym typeface="Arial"/>
            </a:endParaRPr>
          </a:p>
        </p:txBody>
      </p:sp>
      <p:pic>
        <p:nvPicPr>
          <p:cNvPr id="286" name="Google Shape;286;p41"/>
          <p:cNvPicPr preferRelativeResize="0"/>
          <p:nvPr/>
        </p:nvPicPr>
        <p:blipFill rotWithShape="1">
          <a:blip r:embed="rId5">
            <a:alphaModFix/>
          </a:blip>
          <a:srcRect b="0" l="0" r="0" t="0"/>
          <a:stretch/>
        </p:blipFill>
        <p:spPr>
          <a:xfrm>
            <a:off x="4717057" y="641125"/>
            <a:ext cx="1810044" cy="4120593"/>
          </a:xfrm>
          <a:prstGeom prst="rect">
            <a:avLst/>
          </a:prstGeom>
          <a:noFill/>
          <a:ln>
            <a:noFill/>
          </a:ln>
        </p:spPr>
      </p:pic>
      <p:pic>
        <p:nvPicPr>
          <p:cNvPr id="287" name="Google Shape;287;p41"/>
          <p:cNvPicPr preferRelativeResize="0"/>
          <p:nvPr/>
        </p:nvPicPr>
        <p:blipFill rotWithShape="1">
          <a:blip r:embed="rId6">
            <a:alphaModFix/>
          </a:blip>
          <a:srcRect b="0" l="0" r="0" t="0"/>
          <a:stretch/>
        </p:blipFill>
        <p:spPr>
          <a:xfrm>
            <a:off x="2633902" y="620738"/>
            <a:ext cx="1810038" cy="4138268"/>
          </a:xfrm>
          <a:prstGeom prst="rect">
            <a:avLst/>
          </a:prstGeom>
          <a:noFill/>
          <a:ln>
            <a:noFill/>
          </a:ln>
        </p:spPr>
      </p:pic>
      <p:pic>
        <p:nvPicPr>
          <p:cNvPr id="288" name="Google Shape;288;p41"/>
          <p:cNvPicPr preferRelativeResize="0"/>
          <p:nvPr/>
        </p:nvPicPr>
        <p:blipFill rotWithShape="1">
          <a:blip r:embed="rId7">
            <a:alphaModFix/>
          </a:blip>
          <a:srcRect b="0" l="0" r="0" t="0"/>
          <a:stretch/>
        </p:blipFill>
        <p:spPr>
          <a:xfrm>
            <a:off x="6800226" y="623450"/>
            <a:ext cx="1939103" cy="412059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2"/>
          <p:cNvSpPr txBox="1"/>
          <p:nvPr>
            <p:ph idx="1" type="body"/>
          </p:nvPr>
        </p:nvSpPr>
        <p:spPr>
          <a:xfrm>
            <a:off x="211407" y="143025"/>
            <a:ext cx="7168800" cy="271800"/>
          </a:xfrm>
          <a:prstGeom prst="rect">
            <a:avLst/>
          </a:prstGeom>
          <a:noFill/>
          <a:ln>
            <a:noFill/>
          </a:ln>
        </p:spPr>
        <p:txBody>
          <a:bodyPr anchorCtr="0" anchor="t" bIns="22850" lIns="45725" spcFirstLastPara="1" rIns="45725" wrap="square" tIns="22850">
            <a:noAutofit/>
          </a:bodyPr>
          <a:lstStyle/>
          <a:p>
            <a:pPr indent="0" lvl="0" marL="0" marR="0" rtl="0" algn="l">
              <a:lnSpc>
                <a:spcPct val="140000"/>
              </a:lnSpc>
              <a:spcBef>
                <a:spcPts val="0"/>
              </a:spcBef>
              <a:spcAft>
                <a:spcPts val="0"/>
              </a:spcAft>
              <a:buClr>
                <a:srgbClr val="000000"/>
              </a:buClr>
              <a:buSzPts val="200"/>
              <a:buFont typeface="Arial"/>
              <a:buNone/>
            </a:pPr>
            <a:r>
              <a:rPr b="1" lang="en" sz="2300">
                <a:solidFill>
                  <a:srgbClr val="014A74"/>
                </a:solidFill>
                <a:latin typeface="Arial"/>
                <a:ea typeface="Arial"/>
                <a:cs typeface="Arial"/>
                <a:sym typeface="Arial"/>
              </a:rPr>
              <a:t> Value Proposition - AI-Driven Matching Algorithm</a:t>
            </a:r>
            <a:endParaRPr sz="2300"/>
          </a:p>
        </p:txBody>
      </p:sp>
      <p:pic>
        <p:nvPicPr>
          <p:cNvPr id="294" name="Google Shape;294;p42"/>
          <p:cNvPicPr preferRelativeResize="0"/>
          <p:nvPr/>
        </p:nvPicPr>
        <p:blipFill rotWithShape="1">
          <a:blip r:embed="rId3">
            <a:alphaModFix/>
          </a:blip>
          <a:srcRect b="0" l="0" r="0" t="0"/>
          <a:stretch/>
        </p:blipFill>
        <p:spPr>
          <a:xfrm>
            <a:off x="695513" y="711250"/>
            <a:ext cx="3942976" cy="4074950"/>
          </a:xfrm>
          <a:prstGeom prst="rect">
            <a:avLst/>
          </a:prstGeom>
          <a:noFill/>
          <a:ln>
            <a:noFill/>
          </a:ln>
        </p:spPr>
      </p:pic>
      <p:pic>
        <p:nvPicPr>
          <p:cNvPr id="295" name="Google Shape;295;p42"/>
          <p:cNvPicPr preferRelativeResize="0"/>
          <p:nvPr/>
        </p:nvPicPr>
        <p:blipFill rotWithShape="1">
          <a:blip r:embed="rId4">
            <a:alphaModFix/>
          </a:blip>
          <a:srcRect b="0" l="0" r="0" t="0"/>
          <a:stretch/>
        </p:blipFill>
        <p:spPr>
          <a:xfrm>
            <a:off x="5297036" y="711250"/>
            <a:ext cx="3472114" cy="42798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3"/>
          <p:cNvSpPr/>
          <p:nvPr/>
        </p:nvSpPr>
        <p:spPr>
          <a:xfrm>
            <a:off x="838621" y="-24943"/>
            <a:ext cx="442881" cy="539293"/>
          </a:xfrm>
          <a:custGeom>
            <a:rect b="b" l="l" r="r" t="t"/>
            <a:pathLst>
              <a:path extrusionOk="0" h="3374390" w="2771140">
                <a:moveTo>
                  <a:pt x="0" y="0"/>
                </a:moveTo>
                <a:lnTo>
                  <a:pt x="0" y="2471420"/>
                </a:lnTo>
                <a:lnTo>
                  <a:pt x="1384300" y="3374390"/>
                </a:lnTo>
                <a:lnTo>
                  <a:pt x="2771140" y="2471420"/>
                </a:lnTo>
                <a:lnTo>
                  <a:pt x="2771140" y="0"/>
                </a:lnTo>
                <a:close/>
              </a:path>
            </a:pathLst>
          </a:custGeom>
          <a:solidFill>
            <a:srgbClr val="014A74"/>
          </a:solidFill>
          <a:ln>
            <a:noFill/>
          </a:ln>
        </p:spPr>
      </p:sp>
      <p:sp>
        <p:nvSpPr>
          <p:cNvPr id="301" name="Google Shape;301;p43"/>
          <p:cNvSpPr/>
          <p:nvPr/>
        </p:nvSpPr>
        <p:spPr>
          <a:xfrm>
            <a:off x="433808" y="3011086"/>
            <a:ext cx="1509035" cy="1723704"/>
          </a:xfrm>
          <a:custGeom>
            <a:rect b="b" l="l" r="r" t="t"/>
            <a:pathLst>
              <a:path extrusionOk="0" h="2186152" w="1913890">
                <a:moveTo>
                  <a:pt x="1789430" y="2186152"/>
                </a:moveTo>
                <a:lnTo>
                  <a:pt x="124460" y="2186152"/>
                </a:lnTo>
                <a:cubicBezTo>
                  <a:pt x="55880" y="2186152"/>
                  <a:pt x="0" y="2130272"/>
                  <a:pt x="0" y="2061692"/>
                </a:cubicBezTo>
                <a:lnTo>
                  <a:pt x="0" y="124460"/>
                </a:lnTo>
                <a:cubicBezTo>
                  <a:pt x="0" y="55880"/>
                  <a:pt x="55880" y="0"/>
                  <a:pt x="124460" y="0"/>
                </a:cubicBezTo>
                <a:lnTo>
                  <a:pt x="1789430" y="0"/>
                </a:lnTo>
                <a:cubicBezTo>
                  <a:pt x="1858010" y="0"/>
                  <a:pt x="1913890" y="55880"/>
                  <a:pt x="1913890" y="124460"/>
                </a:cubicBezTo>
                <a:lnTo>
                  <a:pt x="1913890" y="2061692"/>
                </a:lnTo>
                <a:cubicBezTo>
                  <a:pt x="1913890" y="2130272"/>
                  <a:pt x="1858010" y="2186152"/>
                  <a:pt x="1789430" y="2186152"/>
                </a:cubicBezTo>
                <a:close/>
              </a:path>
            </a:pathLst>
          </a:custGeom>
          <a:solidFill>
            <a:srgbClr val="014A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2" name="Google Shape;302;p43"/>
          <p:cNvSpPr/>
          <p:nvPr/>
        </p:nvSpPr>
        <p:spPr>
          <a:xfrm>
            <a:off x="433808" y="874745"/>
            <a:ext cx="1509035" cy="2263552"/>
          </a:xfrm>
          <a:custGeom>
            <a:rect b="b" l="l" r="r" t="t"/>
            <a:pathLst>
              <a:path extrusionOk="0"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rotWithShape="1">
            <a:blip r:embed="rId3">
              <a:alphaModFix/>
            </a:blip>
            <a:stretch>
              <a:fillRect b="0" l="-108612" r="-57451"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3" name="Google Shape;303;p43"/>
          <p:cNvSpPr/>
          <p:nvPr/>
        </p:nvSpPr>
        <p:spPr>
          <a:xfrm>
            <a:off x="2814682" y="3013049"/>
            <a:ext cx="1507188" cy="1721595"/>
          </a:xfrm>
          <a:custGeom>
            <a:rect b="b" l="l" r="r" t="t"/>
            <a:pathLst>
              <a:path extrusionOk="0" h="2186152" w="1913890">
                <a:moveTo>
                  <a:pt x="1789430" y="2186152"/>
                </a:moveTo>
                <a:lnTo>
                  <a:pt x="124460" y="2186152"/>
                </a:lnTo>
                <a:cubicBezTo>
                  <a:pt x="55880" y="2186152"/>
                  <a:pt x="0" y="2130272"/>
                  <a:pt x="0" y="2061692"/>
                </a:cubicBezTo>
                <a:lnTo>
                  <a:pt x="0" y="124460"/>
                </a:lnTo>
                <a:cubicBezTo>
                  <a:pt x="0" y="55880"/>
                  <a:pt x="55880" y="0"/>
                  <a:pt x="124460" y="0"/>
                </a:cubicBezTo>
                <a:lnTo>
                  <a:pt x="1789430" y="0"/>
                </a:lnTo>
                <a:cubicBezTo>
                  <a:pt x="1858010" y="0"/>
                  <a:pt x="1913890" y="55880"/>
                  <a:pt x="1913890" y="124460"/>
                </a:cubicBezTo>
                <a:lnTo>
                  <a:pt x="1913890" y="2061692"/>
                </a:lnTo>
                <a:cubicBezTo>
                  <a:pt x="1913890" y="2130272"/>
                  <a:pt x="1858010" y="2186152"/>
                  <a:pt x="1789430" y="2186152"/>
                </a:cubicBezTo>
                <a:close/>
              </a:path>
            </a:pathLst>
          </a:custGeom>
          <a:solidFill>
            <a:srgbClr val="014A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4" name="Google Shape;304;p43"/>
          <p:cNvSpPr/>
          <p:nvPr/>
        </p:nvSpPr>
        <p:spPr>
          <a:xfrm>
            <a:off x="2812607" y="874745"/>
            <a:ext cx="1509035" cy="2263552"/>
          </a:xfrm>
          <a:custGeom>
            <a:rect b="b" l="l" r="r" t="t"/>
            <a:pathLst>
              <a:path extrusionOk="0"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rotWithShape="1">
            <a:blip r:embed="rId4">
              <a:alphaModFix/>
            </a:blip>
            <a:stretch>
              <a:fillRect b="0" l="-19935" r="-19935"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5" name="Google Shape;305;p43"/>
          <p:cNvSpPr/>
          <p:nvPr/>
        </p:nvSpPr>
        <p:spPr>
          <a:xfrm>
            <a:off x="7286304" y="3011086"/>
            <a:ext cx="1509035" cy="1723704"/>
          </a:xfrm>
          <a:custGeom>
            <a:rect b="b" l="l" r="r" t="t"/>
            <a:pathLst>
              <a:path extrusionOk="0" h="2186152" w="1913890">
                <a:moveTo>
                  <a:pt x="1789430" y="2186152"/>
                </a:moveTo>
                <a:lnTo>
                  <a:pt x="124460" y="2186152"/>
                </a:lnTo>
                <a:cubicBezTo>
                  <a:pt x="55880" y="2186152"/>
                  <a:pt x="0" y="2130272"/>
                  <a:pt x="0" y="2061692"/>
                </a:cubicBezTo>
                <a:lnTo>
                  <a:pt x="0" y="124460"/>
                </a:lnTo>
                <a:cubicBezTo>
                  <a:pt x="0" y="55880"/>
                  <a:pt x="55880" y="0"/>
                  <a:pt x="124460" y="0"/>
                </a:cubicBezTo>
                <a:lnTo>
                  <a:pt x="1789430" y="0"/>
                </a:lnTo>
                <a:cubicBezTo>
                  <a:pt x="1858010" y="0"/>
                  <a:pt x="1913890" y="55880"/>
                  <a:pt x="1913890" y="124460"/>
                </a:cubicBezTo>
                <a:lnTo>
                  <a:pt x="1913890" y="2061692"/>
                </a:lnTo>
                <a:cubicBezTo>
                  <a:pt x="1913890" y="2130272"/>
                  <a:pt x="1858010" y="2186152"/>
                  <a:pt x="1789430" y="2186152"/>
                </a:cubicBezTo>
                <a:close/>
              </a:path>
            </a:pathLst>
          </a:custGeom>
          <a:solidFill>
            <a:srgbClr val="014A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6" name="Google Shape;306;p43"/>
          <p:cNvSpPr/>
          <p:nvPr/>
        </p:nvSpPr>
        <p:spPr>
          <a:xfrm>
            <a:off x="7286304" y="874745"/>
            <a:ext cx="1509035" cy="2263552"/>
          </a:xfrm>
          <a:custGeom>
            <a:rect b="b" l="l" r="r" t="t"/>
            <a:pathLst>
              <a:path extrusionOk="0"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rotWithShape="1">
            <a:blip r:embed="rId5">
              <a:alphaModFix/>
            </a:blip>
            <a:stretch>
              <a:fillRect b="0" l="-79846" r="-45282"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7" name="Google Shape;307;p43"/>
          <p:cNvSpPr/>
          <p:nvPr/>
        </p:nvSpPr>
        <p:spPr>
          <a:xfrm>
            <a:off x="5002575" y="3013050"/>
            <a:ext cx="1509035" cy="1723704"/>
          </a:xfrm>
          <a:custGeom>
            <a:rect b="b" l="l" r="r" t="t"/>
            <a:pathLst>
              <a:path extrusionOk="0" h="2186152" w="1913890">
                <a:moveTo>
                  <a:pt x="1789430" y="2186152"/>
                </a:moveTo>
                <a:lnTo>
                  <a:pt x="124460" y="2186152"/>
                </a:lnTo>
                <a:cubicBezTo>
                  <a:pt x="55880" y="2186152"/>
                  <a:pt x="0" y="2130272"/>
                  <a:pt x="0" y="2061692"/>
                </a:cubicBezTo>
                <a:lnTo>
                  <a:pt x="0" y="124460"/>
                </a:lnTo>
                <a:cubicBezTo>
                  <a:pt x="0" y="55880"/>
                  <a:pt x="55880" y="0"/>
                  <a:pt x="124460" y="0"/>
                </a:cubicBezTo>
                <a:lnTo>
                  <a:pt x="1789430" y="0"/>
                </a:lnTo>
                <a:cubicBezTo>
                  <a:pt x="1858010" y="0"/>
                  <a:pt x="1913890" y="55880"/>
                  <a:pt x="1913890" y="124460"/>
                </a:cubicBezTo>
                <a:lnTo>
                  <a:pt x="1913890" y="2061692"/>
                </a:lnTo>
                <a:cubicBezTo>
                  <a:pt x="1913890" y="2130272"/>
                  <a:pt x="1858010" y="2186152"/>
                  <a:pt x="1789430" y="2186152"/>
                </a:cubicBezTo>
                <a:close/>
              </a:path>
            </a:pathLst>
          </a:custGeom>
          <a:solidFill>
            <a:srgbClr val="014A7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8" name="Google Shape;308;p43"/>
          <p:cNvSpPr/>
          <p:nvPr/>
        </p:nvSpPr>
        <p:spPr>
          <a:xfrm>
            <a:off x="5002575" y="876708"/>
            <a:ext cx="1509035" cy="2263552"/>
          </a:xfrm>
          <a:custGeom>
            <a:rect b="b" l="l" r="r" t="t"/>
            <a:pathLst>
              <a:path extrusionOk="0"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rotWithShape="1">
            <a:blip r:embed="rId6">
              <a:alphaModFix/>
            </a:blip>
            <a:stretch>
              <a:fillRect b="0" l="-31911" r="-18085"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9" name="Google Shape;309;p43"/>
          <p:cNvSpPr txBox="1"/>
          <p:nvPr/>
        </p:nvSpPr>
        <p:spPr>
          <a:xfrm>
            <a:off x="862766" y="3217004"/>
            <a:ext cx="1080077" cy="2489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 sz="1500" u="none" cap="none" strike="noStrike">
                <a:solidFill>
                  <a:srgbClr val="FFFFFF"/>
                </a:solidFill>
                <a:latin typeface="Arial"/>
                <a:ea typeface="Arial"/>
                <a:cs typeface="Arial"/>
                <a:sym typeface="Arial"/>
              </a:rPr>
              <a:t>CLIENT</a:t>
            </a:r>
            <a:endParaRPr sz="700"/>
          </a:p>
        </p:txBody>
      </p:sp>
      <p:sp>
        <p:nvSpPr>
          <p:cNvPr id="310" name="Google Shape;310;p43"/>
          <p:cNvSpPr txBox="1"/>
          <p:nvPr/>
        </p:nvSpPr>
        <p:spPr>
          <a:xfrm>
            <a:off x="581071" y="3564614"/>
            <a:ext cx="1361700" cy="880500"/>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0" i="0" lang="en" sz="1100" u="none" cap="none" strike="noStrike">
                <a:solidFill>
                  <a:srgbClr val="FFFFFF"/>
                </a:solidFill>
                <a:latin typeface="Arial"/>
                <a:ea typeface="Arial"/>
                <a:cs typeface="Arial"/>
                <a:sym typeface="Arial"/>
              </a:rPr>
              <a:t>Gen Z or Millennial adults seeking therapy based on specific criteria</a:t>
            </a:r>
            <a:endParaRPr sz="600"/>
          </a:p>
        </p:txBody>
      </p:sp>
      <p:sp>
        <p:nvSpPr>
          <p:cNvPr id="311" name="Google Shape;311;p43"/>
          <p:cNvSpPr txBox="1"/>
          <p:nvPr/>
        </p:nvSpPr>
        <p:spPr>
          <a:xfrm>
            <a:off x="1459207" y="48490"/>
            <a:ext cx="3728349" cy="68097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3900" u="none" cap="none" strike="noStrike">
                <a:solidFill>
                  <a:srgbClr val="014A74"/>
                </a:solidFill>
                <a:latin typeface="Arial"/>
                <a:ea typeface="Arial"/>
                <a:cs typeface="Arial"/>
                <a:sym typeface="Arial"/>
              </a:rPr>
              <a:t>Target Market </a:t>
            </a:r>
            <a:endParaRPr sz="700"/>
          </a:p>
        </p:txBody>
      </p:sp>
      <p:sp>
        <p:nvSpPr>
          <p:cNvPr id="312" name="Google Shape;312;p43"/>
          <p:cNvSpPr txBox="1"/>
          <p:nvPr/>
        </p:nvSpPr>
        <p:spPr>
          <a:xfrm>
            <a:off x="3031202" y="3210174"/>
            <a:ext cx="1361700" cy="5541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 sz="1500" u="none" cap="none" strike="noStrike">
                <a:solidFill>
                  <a:srgbClr val="FFFFFF"/>
                </a:solidFill>
                <a:latin typeface="Arial"/>
                <a:ea typeface="Arial"/>
                <a:cs typeface="Arial"/>
                <a:sym typeface="Arial"/>
              </a:rPr>
              <a:t>CLIENT AND THERAPIST</a:t>
            </a:r>
            <a:endParaRPr sz="700"/>
          </a:p>
        </p:txBody>
      </p:sp>
      <p:sp>
        <p:nvSpPr>
          <p:cNvPr id="313" name="Google Shape;313;p43"/>
          <p:cNvSpPr txBox="1"/>
          <p:nvPr/>
        </p:nvSpPr>
        <p:spPr>
          <a:xfrm>
            <a:off x="2969985" y="3836150"/>
            <a:ext cx="1257900" cy="643500"/>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0" i="0" lang="en" sz="1100" u="none" cap="none" strike="noStrike">
                <a:solidFill>
                  <a:srgbClr val="FFFFFF"/>
                </a:solidFill>
                <a:latin typeface="Arial"/>
                <a:ea typeface="Arial"/>
                <a:cs typeface="Arial"/>
                <a:sym typeface="Arial"/>
              </a:rPr>
              <a:t>Residing in Utah, Oregon, Montana, Wyoming, Colorado</a:t>
            </a:r>
            <a:endParaRPr sz="600"/>
          </a:p>
        </p:txBody>
      </p:sp>
      <p:sp>
        <p:nvSpPr>
          <p:cNvPr id="314" name="Google Shape;314;p43"/>
          <p:cNvSpPr txBox="1"/>
          <p:nvPr/>
        </p:nvSpPr>
        <p:spPr>
          <a:xfrm>
            <a:off x="7574414" y="3217004"/>
            <a:ext cx="1080077" cy="2489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 sz="1500" u="none" cap="none" strike="noStrike">
                <a:solidFill>
                  <a:srgbClr val="FFFFFF"/>
                </a:solidFill>
                <a:latin typeface="Arial"/>
                <a:ea typeface="Arial"/>
                <a:cs typeface="Arial"/>
                <a:sym typeface="Arial"/>
              </a:rPr>
              <a:t>THERAPIST</a:t>
            </a:r>
            <a:endParaRPr sz="700"/>
          </a:p>
        </p:txBody>
      </p:sp>
      <p:sp>
        <p:nvSpPr>
          <p:cNvPr id="315" name="Google Shape;315;p43"/>
          <p:cNvSpPr txBox="1"/>
          <p:nvPr/>
        </p:nvSpPr>
        <p:spPr>
          <a:xfrm>
            <a:off x="7359963" y="3544600"/>
            <a:ext cx="1509000" cy="880500"/>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0" i="0" lang="en" sz="1100" u="none" cap="none" strike="noStrike">
                <a:solidFill>
                  <a:srgbClr val="FFFFFF"/>
                </a:solidFill>
                <a:latin typeface="Arial"/>
                <a:ea typeface="Arial"/>
                <a:cs typeface="Arial"/>
                <a:sym typeface="Arial"/>
              </a:rPr>
              <a:t>Licensed therapists, specially those representing minority populations. </a:t>
            </a:r>
            <a:endParaRPr sz="600"/>
          </a:p>
        </p:txBody>
      </p:sp>
      <p:sp>
        <p:nvSpPr>
          <p:cNvPr id="316" name="Google Shape;316;p43"/>
          <p:cNvSpPr txBox="1"/>
          <p:nvPr/>
        </p:nvSpPr>
        <p:spPr>
          <a:xfrm>
            <a:off x="5195632" y="3195975"/>
            <a:ext cx="1361700" cy="554100"/>
          </a:xfrm>
          <a:prstGeom prst="rect">
            <a:avLst/>
          </a:prstGeom>
          <a:noFill/>
          <a:ln>
            <a:noFill/>
          </a:ln>
        </p:spPr>
        <p:txBody>
          <a:bodyPr anchorCtr="0" anchor="t" bIns="0" lIns="0" spcFirstLastPara="1" rIns="0" wrap="square" tIns="0">
            <a:spAutoFit/>
          </a:bodyPr>
          <a:lstStyle/>
          <a:p>
            <a:pPr indent="0" lvl="0" marL="0" marR="0" rtl="0" algn="l">
              <a:lnSpc>
                <a:spcPct val="140020"/>
              </a:lnSpc>
              <a:spcBef>
                <a:spcPts val="0"/>
              </a:spcBef>
              <a:spcAft>
                <a:spcPts val="0"/>
              </a:spcAft>
              <a:buNone/>
            </a:pPr>
            <a:r>
              <a:rPr b="0" i="0" lang="en" sz="1500" u="none" cap="none" strike="noStrike">
                <a:solidFill>
                  <a:srgbClr val="FFFFFF"/>
                </a:solidFill>
                <a:latin typeface="Arial"/>
                <a:ea typeface="Arial"/>
                <a:cs typeface="Arial"/>
                <a:sym typeface="Arial"/>
              </a:rPr>
              <a:t>CLIENT AND THERAPIST</a:t>
            </a:r>
            <a:endParaRPr sz="700"/>
          </a:p>
        </p:txBody>
      </p:sp>
      <p:sp>
        <p:nvSpPr>
          <p:cNvPr id="317" name="Google Shape;317;p43"/>
          <p:cNvSpPr txBox="1"/>
          <p:nvPr/>
        </p:nvSpPr>
        <p:spPr>
          <a:xfrm>
            <a:off x="5049475" y="3757763"/>
            <a:ext cx="1509000" cy="880500"/>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0" i="0" lang="en" sz="1100" u="none" cap="none" strike="noStrike">
                <a:solidFill>
                  <a:srgbClr val="FFFFFF"/>
                </a:solidFill>
                <a:latin typeface="Arial"/>
                <a:ea typeface="Arial"/>
                <a:cs typeface="Arial"/>
                <a:sym typeface="Arial"/>
              </a:rPr>
              <a:t>Conscious consumers who are </a:t>
            </a:r>
            <a:r>
              <a:rPr lang="en" sz="1100">
                <a:solidFill>
                  <a:srgbClr val="FFFFFF"/>
                </a:solidFill>
              </a:rPr>
              <a:t>t</a:t>
            </a:r>
            <a:r>
              <a:rPr b="0" i="0" lang="en" sz="1100" u="none" cap="none" strike="noStrike">
                <a:solidFill>
                  <a:srgbClr val="FFFFFF"/>
                </a:solidFill>
                <a:latin typeface="Arial"/>
                <a:ea typeface="Arial"/>
                <a:cs typeface="Arial"/>
                <a:sym typeface="Arial"/>
              </a:rPr>
              <a:t>ech-savvy, value flexibility </a:t>
            </a:r>
            <a:r>
              <a:rPr lang="en" sz="1100">
                <a:solidFill>
                  <a:srgbClr val="FFFFFF"/>
                </a:solidFill>
              </a:rPr>
              <a:t>&amp; </a:t>
            </a:r>
            <a:r>
              <a:rPr b="0" i="0" lang="en" sz="1100" u="none" cap="none" strike="noStrike">
                <a:solidFill>
                  <a:srgbClr val="FFFFFF"/>
                </a:solidFill>
                <a:latin typeface="Arial"/>
                <a:ea typeface="Arial"/>
                <a:cs typeface="Arial"/>
                <a:sym typeface="Arial"/>
              </a:rPr>
              <a:t>hyper personalization </a:t>
            </a:r>
            <a:endParaRPr sz="600"/>
          </a:p>
        </p:txBody>
      </p:sp>
      <p:sp>
        <p:nvSpPr>
          <p:cNvPr id="318" name="Google Shape;318;p43"/>
          <p:cNvSpPr/>
          <p:nvPr/>
        </p:nvSpPr>
        <p:spPr>
          <a:xfrm>
            <a:off x="0" y="4837917"/>
            <a:ext cx="4933878" cy="305448"/>
          </a:xfrm>
          <a:custGeom>
            <a:rect b="b" l="l" r="r" t="t"/>
            <a:pathLst>
              <a:path extrusionOk="0" h="222955" w="3601371">
                <a:moveTo>
                  <a:pt x="0" y="0"/>
                </a:moveTo>
                <a:lnTo>
                  <a:pt x="3601371" y="0"/>
                </a:lnTo>
                <a:lnTo>
                  <a:pt x="3601371" y="222955"/>
                </a:lnTo>
                <a:lnTo>
                  <a:pt x="0" y="222955"/>
                </a:lnTo>
                <a:close/>
              </a:path>
            </a:pathLst>
          </a:custGeom>
          <a:solidFill>
            <a:srgbClr val="014A74">
              <a:alpha val="5137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319" name="Google Shape;319;p43"/>
          <p:cNvSpPr/>
          <p:nvPr/>
        </p:nvSpPr>
        <p:spPr>
          <a:xfrm>
            <a:off x="0" y="4837917"/>
            <a:ext cx="9139971" cy="305448"/>
          </a:xfrm>
          <a:custGeom>
            <a:rect b="b" l="l" r="r" t="t"/>
            <a:pathLst>
              <a:path extrusionOk="0" h="222955" w="6671512">
                <a:moveTo>
                  <a:pt x="0" y="0"/>
                </a:moveTo>
                <a:lnTo>
                  <a:pt x="6671512" y="0"/>
                </a:lnTo>
                <a:lnTo>
                  <a:pt x="6671512" y="222955"/>
                </a:lnTo>
                <a:lnTo>
                  <a:pt x="0" y="222955"/>
                </a:lnTo>
                <a:close/>
              </a:path>
            </a:pathLst>
          </a:custGeom>
          <a:solidFill>
            <a:srgbClr val="014A74">
              <a:alpha val="5137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4"/>
          <p:cNvSpPr/>
          <p:nvPr/>
        </p:nvSpPr>
        <p:spPr>
          <a:xfrm>
            <a:off x="4485265" y="649985"/>
            <a:ext cx="4041198" cy="3979166"/>
          </a:xfrm>
          <a:custGeom>
            <a:rect b="b" l="l" r="r" t="t"/>
            <a:pathLst>
              <a:path extrusionOk="0" h="2692078" w="2734045">
                <a:moveTo>
                  <a:pt x="2609585" y="59690"/>
                </a:moveTo>
                <a:cubicBezTo>
                  <a:pt x="2645145" y="59690"/>
                  <a:pt x="2674355" y="88900"/>
                  <a:pt x="2674355" y="124460"/>
                </a:cubicBezTo>
                <a:lnTo>
                  <a:pt x="2674355" y="2567618"/>
                </a:lnTo>
                <a:cubicBezTo>
                  <a:pt x="2674355" y="2603178"/>
                  <a:pt x="2645145" y="2632388"/>
                  <a:pt x="2609585" y="2632388"/>
                </a:cubicBezTo>
                <a:lnTo>
                  <a:pt x="124460" y="2632388"/>
                </a:lnTo>
                <a:cubicBezTo>
                  <a:pt x="88900" y="2632388"/>
                  <a:pt x="59690" y="2603178"/>
                  <a:pt x="59690" y="2567618"/>
                </a:cubicBezTo>
                <a:lnTo>
                  <a:pt x="59690" y="124460"/>
                </a:lnTo>
                <a:cubicBezTo>
                  <a:pt x="59690" y="88900"/>
                  <a:pt x="88900" y="59690"/>
                  <a:pt x="124460" y="59690"/>
                </a:cubicBezTo>
                <a:lnTo>
                  <a:pt x="2609585" y="59690"/>
                </a:lnTo>
                <a:moveTo>
                  <a:pt x="2609585" y="0"/>
                </a:moveTo>
                <a:lnTo>
                  <a:pt x="124460" y="0"/>
                </a:lnTo>
                <a:cubicBezTo>
                  <a:pt x="55880" y="0"/>
                  <a:pt x="0" y="55880"/>
                  <a:pt x="0" y="124460"/>
                </a:cubicBezTo>
                <a:lnTo>
                  <a:pt x="0" y="2567618"/>
                </a:lnTo>
                <a:cubicBezTo>
                  <a:pt x="0" y="2636198"/>
                  <a:pt x="55880" y="2692078"/>
                  <a:pt x="124460" y="2692078"/>
                </a:cubicBezTo>
                <a:lnTo>
                  <a:pt x="2609585" y="2692078"/>
                </a:lnTo>
                <a:cubicBezTo>
                  <a:pt x="2678165" y="2692078"/>
                  <a:pt x="2734045" y="2636198"/>
                  <a:pt x="2734045" y="2567618"/>
                </a:cubicBezTo>
                <a:lnTo>
                  <a:pt x="2734045" y="124460"/>
                </a:lnTo>
                <a:cubicBezTo>
                  <a:pt x="2734045" y="55880"/>
                  <a:pt x="2678165" y="0"/>
                  <a:pt x="2609585" y="0"/>
                </a:cubicBezTo>
                <a:close/>
              </a:path>
            </a:pathLst>
          </a:custGeom>
          <a:solidFill>
            <a:srgbClr val="BDC3C1"/>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325" name="Google Shape;325;p44"/>
          <p:cNvSpPr/>
          <p:nvPr/>
        </p:nvSpPr>
        <p:spPr>
          <a:xfrm>
            <a:off x="5194367" y="244704"/>
            <a:ext cx="3068085" cy="706665"/>
          </a:xfrm>
          <a:custGeom>
            <a:rect b="b" l="l" r="r" t="t"/>
            <a:pathLst>
              <a:path extrusionOk="0" h="2073864" w="9003966">
                <a:moveTo>
                  <a:pt x="8450246" y="2073864"/>
                </a:moveTo>
                <a:lnTo>
                  <a:pt x="553720" y="2073864"/>
                </a:lnTo>
                <a:cubicBezTo>
                  <a:pt x="247650" y="2073864"/>
                  <a:pt x="0" y="1609704"/>
                  <a:pt x="0" y="1038211"/>
                </a:cubicBezTo>
                <a:cubicBezTo>
                  <a:pt x="0" y="464338"/>
                  <a:pt x="247650" y="0"/>
                  <a:pt x="553720" y="0"/>
                </a:cubicBezTo>
                <a:lnTo>
                  <a:pt x="8450246" y="0"/>
                </a:lnTo>
                <a:cubicBezTo>
                  <a:pt x="8756316" y="0"/>
                  <a:pt x="9003966" y="464338"/>
                  <a:pt x="9003966" y="1038211"/>
                </a:cubicBezTo>
                <a:cubicBezTo>
                  <a:pt x="9002696" y="1609704"/>
                  <a:pt x="8755046" y="2073864"/>
                  <a:pt x="8450246" y="2073864"/>
                </a:cubicBezTo>
                <a:close/>
              </a:path>
            </a:pathLst>
          </a:custGeom>
          <a:solidFill>
            <a:srgbClr val="BDC3C1"/>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326" name="Google Shape;326;p44"/>
          <p:cNvSpPr/>
          <p:nvPr/>
        </p:nvSpPr>
        <p:spPr>
          <a:xfrm>
            <a:off x="838621" y="-24943"/>
            <a:ext cx="442881" cy="539293"/>
          </a:xfrm>
          <a:custGeom>
            <a:rect b="b" l="l" r="r" t="t"/>
            <a:pathLst>
              <a:path extrusionOk="0" h="3374390" w="2771140">
                <a:moveTo>
                  <a:pt x="0" y="0"/>
                </a:moveTo>
                <a:lnTo>
                  <a:pt x="0" y="2471420"/>
                </a:lnTo>
                <a:lnTo>
                  <a:pt x="1384300" y="3374390"/>
                </a:lnTo>
                <a:lnTo>
                  <a:pt x="2771140" y="2471420"/>
                </a:lnTo>
                <a:lnTo>
                  <a:pt x="2771140" y="0"/>
                </a:lnTo>
                <a:close/>
              </a:path>
            </a:pathLst>
          </a:custGeom>
          <a:solidFill>
            <a:srgbClr val="014A74"/>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327" name="Google Shape;327;p44"/>
          <p:cNvSpPr/>
          <p:nvPr/>
        </p:nvSpPr>
        <p:spPr>
          <a:xfrm>
            <a:off x="0" y="4837917"/>
            <a:ext cx="9144000" cy="305583"/>
          </a:xfrm>
          <a:custGeom>
            <a:rect b="b" l="l" r="r" t="t"/>
            <a:pathLst>
              <a:path extrusionOk="0" h="222955" w="6671512">
                <a:moveTo>
                  <a:pt x="0" y="0"/>
                </a:moveTo>
                <a:lnTo>
                  <a:pt x="6671512" y="0"/>
                </a:lnTo>
                <a:lnTo>
                  <a:pt x="6671512" y="222955"/>
                </a:lnTo>
                <a:lnTo>
                  <a:pt x="0" y="222955"/>
                </a:lnTo>
                <a:close/>
              </a:path>
            </a:pathLst>
          </a:custGeom>
          <a:solidFill>
            <a:srgbClr val="014A74">
              <a:alpha val="51764"/>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328" name="Google Shape;328;p44"/>
          <p:cNvSpPr/>
          <p:nvPr/>
        </p:nvSpPr>
        <p:spPr>
          <a:xfrm>
            <a:off x="0" y="4837917"/>
            <a:ext cx="4936053" cy="305583"/>
          </a:xfrm>
          <a:custGeom>
            <a:rect b="b" l="l" r="r" t="t"/>
            <a:pathLst>
              <a:path extrusionOk="0" h="222955" w="3601371">
                <a:moveTo>
                  <a:pt x="0" y="0"/>
                </a:moveTo>
                <a:lnTo>
                  <a:pt x="3601371" y="0"/>
                </a:lnTo>
                <a:lnTo>
                  <a:pt x="3601371" y="222955"/>
                </a:lnTo>
                <a:lnTo>
                  <a:pt x="0" y="222955"/>
                </a:lnTo>
                <a:close/>
              </a:path>
            </a:pathLst>
          </a:custGeom>
          <a:solidFill>
            <a:srgbClr val="014A74">
              <a:alpha val="51764"/>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grpSp>
        <p:nvGrpSpPr>
          <p:cNvPr id="329" name="Google Shape;329;p44"/>
          <p:cNvGrpSpPr/>
          <p:nvPr/>
        </p:nvGrpSpPr>
        <p:grpSpPr>
          <a:xfrm>
            <a:off x="4276911" y="1348929"/>
            <a:ext cx="590179" cy="590179"/>
            <a:chOff x="0" y="0"/>
            <a:chExt cx="812800" cy="812800"/>
          </a:xfrm>
        </p:grpSpPr>
        <p:sp>
          <p:nvSpPr>
            <p:cNvPr id="330" name="Google Shape;330;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BBBB"/>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331" name="Google Shape;331;p44"/>
            <p:cNvSpPr txBox="1"/>
            <p:nvPr/>
          </p:nvSpPr>
          <p:spPr>
            <a:xfrm>
              <a:off x="76200" y="19050"/>
              <a:ext cx="660400" cy="717550"/>
            </a:xfrm>
            <a:prstGeom prst="rect">
              <a:avLst/>
            </a:prstGeom>
            <a:noFill/>
            <a:ln>
              <a:noFill/>
            </a:ln>
          </p:spPr>
          <p:txBody>
            <a:bodyPr anchorCtr="0" anchor="ctr" bIns="25400" lIns="25400" spcFirstLastPara="1" rIns="25400" wrap="square" tIns="25400">
              <a:noAutofit/>
            </a:bodyPr>
            <a:lstStyle/>
            <a:p>
              <a:pPr indent="0" lvl="0" marL="0" marR="0" rtl="0" algn="ctr">
                <a:lnSpc>
                  <a:spcPct val="2595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grpSp>
      <p:sp>
        <p:nvSpPr>
          <p:cNvPr id="332" name="Google Shape;332;p44"/>
          <p:cNvSpPr txBox="1"/>
          <p:nvPr/>
        </p:nvSpPr>
        <p:spPr>
          <a:xfrm>
            <a:off x="5204713" y="359019"/>
            <a:ext cx="2949726" cy="488235"/>
          </a:xfrm>
          <a:prstGeom prst="rect">
            <a:avLst/>
          </a:prstGeom>
          <a:noFill/>
          <a:ln>
            <a:noFill/>
          </a:ln>
        </p:spPr>
        <p:txBody>
          <a:bodyPr anchorCtr="0" anchor="t" bIns="0" lIns="0" spcFirstLastPara="1" rIns="0" wrap="square" tIns="0">
            <a:spAutoFit/>
          </a:bodyPr>
          <a:lstStyle/>
          <a:p>
            <a:pPr indent="0" lvl="0" marL="0" marR="0" rtl="0" algn="ctr">
              <a:lnSpc>
                <a:spcPct val="139985"/>
              </a:lnSpc>
              <a:spcBef>
                <a:spcPts val="0"/>
              </a:spcBef>
              <a:spcAft>
                <a:spcPts val="0"/>
              </a:spcAft>
              <a:buNone/>
            </a:pPr>
            <a:r>
              <a:rPr b="1" i="0" lang="en" sz="1400" u="none" cap="none" strike="noStrike">
                <a:solidFill>
                  <a:srgbClr val="000000"/>
                </a:solidFill>
                <a:latin typeface="Arial"/>
                <a:ea typeface="Arial"/>
                <a:cs typeface="Arial"/>
                <a:sym typeface="Arial"/>
              </a:rPr>
              <a:t>Competitive Advantages over BetterHelp and TalkSpace</a:t>
            </a:r>
            <a:endParaRPr b="1" i="0" sz="1400" u="none" cap="none" strike="noStrike">
              <a:solidFill>
                <a:srgbClr val="000000"/>
              </a:solidFill>
              <a:latin typeface="Arial"/>
              <a:ea typeface="Arial"/>
              <a:cs typeface="Arial"/>
              <a:sym typeface="Arial"/>
            </a:endParaRPr>
          </a:p>
        </p:txBody>
      </p:sp>
      <p:sp>
        <p:nvSpPr>
          <p:cNvPr id="333" name="Google Shape;333;p44"/>
          <p:cNvSpPr txBox="1"/>
          <p:nvPr/>
        </p:nvSpPr>
        <p:spPr>
          <a:xfrm>
            <a:off x="5109904" y="1208871"/>
            <a:ext cx="3044535" cy="252413"/>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i="0" lang="en" sz="1500" u="none" cap="none" strike="noStrike">
                <a:solidFill>
                  <a:srgbClr val="000000"/>
                </a:solidFill>
                <a:latin typeface="Arial"/>
                <a:ea typeface="Arial"/>
                <a:cs typeface="Arial"/>
                <a:sym typeface="Arial"/>
              </a:rPr>
              <a:t>Identity Based Therapy Matching</a:t>
            </a:r>
            <a:endParaRPr sz="700"/>
          </a:p>
        </p:txBody>
      </p:sp>
      <p:sp>
        <p:nvSpPr>
          <p:cNvPr id="334" name="Google Shape;334;p44"/>
          <p:cNvSpPr txBox="1"/>
          <p:nvPr/>
        </p:nvSpPr>
        <p:spPr>
          <a:xfrm>
            <a:off x="5109904" y="1580818"/>
            <a:ext cx="2897580" cy="63456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 sz="1200" u="none" cap="none" strike="noStrike">
                <a:solidFill>
                  <a:srgbClr val="000000"/>
                </a:solidFill>
                <a:latin typeface="Arial"/>
                <a:ea typeface="Arial"/>
                <a:cs typeface="Arial"/>
                <a:sym typeface="Arial"/>
              </a:rPr>
              <a:t>Comprehensive Matching Algorithm, Unique AI matching, Diverse Therapist base</a:t>
            </a:r>
            <a:endParaRPr sz="700"/>
          </a:p>
        </p:txBody>
      </p:sp>
      <p:sp>
        <p:nvSpPr>
          <p:cNvPr id="335" name="Google Shape;335;p44"/>
          <p:cNvSpPr txBox="1"/>
          <p:nvPr/>
        </p:nvSpPr>
        <p:spPr>
          <a:xfrm>
            <a:off x="173238" y="1315592"/>
            <a:ext cx="3751800" cy="2817000"/>
          </a:xfrm>
          <a:prstGeom prst="rect">
            <a:avLst/>
          </a:prstGeom>
          <a:noFill/>
          <a:ln>
            <a:noFill/>
          </a:ln>
        </p:spPr>
        <p:txBody>
          <a:bodyPr anchorCtr="0" anchor="t" bIns="0" lIns="0" spcFirstLastPara="1" rIns="0" wrap="square" tIns="0">
            <a:spAutoFit/>
          </a:bodyPr>
          <a:lstStyle/>
          <a:p>
            <a:pPr indent="-158750" lvl="1" marL="330200" marR="0" rtl="0" algn="l">
              <a:lnSpc>
                <a:spcPct val="140012"/>
              </a:lnSpc>
              <a:spcBef>
                <a:spcPts val="0"/>
              </a:spcBef>
              <a:spcAft>
                <a:spcPts val="0"/>
              </a:spcAft>
              <a:buClr>
                <a:srgbClr val="000000"/>
              </a:buClr>
              <a:buSzPts val="1500"/>
              <a:buFont typeface="Arial"/>
              <a:buChar char="•"/>
            </a:pPr>
            <a:r>
              <a:rPr b="0" i="0" lang="en" sz="1500" u="none" cap="none" strike="noStrike">
                <a:solidFill>
                  <a:srgbClr val="000000"/>
                </a:solidFill>
                <a:latin typeface="Arial"/>
                <a:ea typeface="Arial"/>
                <a:cs typeface="Arial"/>
                <a:sym typeface="Arial"/>
              </a:rPr>
              <a:t>More than 1 in 5 US Adults live with a mental illness</a:t>
            </a:r>
            <a:endParaRPr sz="700"/>
          </a:p>
          <a:p>
            <a:pPr indent="0" lvl="0" marL="0" marR="0" rtl="0" algn="l">
              <a:lnSpc>
                <a:spcPct val="140012"/>
              </a:lnSpc>
              <a:spcBef>
                <a:spcPts val="0"/>
              </a:spcBef>
              <a:spcAft>
                <a:spcPts val="0"/>
              </a:spcAft>
              <a:buNone/>
            </a:pPr>
            <a:r>
              <a:t/>
            </a:r>
            <a:endParaRPr b="0" i="0" sz="1500" u="none" cap="none" strike="noStrike">
              <a:solidFill>
                <a:srgbClr val="000000"/>
              </a:solidFill>
              <a:latin typeface="Arial"/>
              <a:ea typeface="Arial"/>
              <a:cs typeface="Arial"/>
              <a:sym typeface="Arial"/>
            </a:endParaRPr>
          </a:p>
          <a:p>
            <a:pPr indent="-158750" lvl="1" marL="330200" marR="0" rtl="0" algn="l">
              <a:lnSpc>
                <a:spcPct val="140012"/>
              </a:lnSpc>
              <a:spcBef>
                <a:spcPts val="0"/>
              </a:spcBef>
              <a:spcAft>
                <a:spcPts val="0"/>
              </a:spcAft>
              <a:buClr>
                <a:srgbClr val="000000"/>
              </a:buClr>
              <a:buSzPts val="1500"/>
              <a:buFont typeface="Arial"/>
              <a:buChar char="•"/>
            </a:pPr>
            <a:r>
              <a:rPr b="0" i="0" lang="en" sz="1500" u="none" cap="none" strike="noStrike">
                <a:solidFill>
                  <a:srgbClr val="000000"/>
                </a:solidFill>
                <a:latin typeface="Arial"/>
                <a:ea typeface="Arial"/>
                <a:cs typeface="Arial"/>
                <a:sym typeface="Arial"/>
              </a:rPr>
              <a:t>Global Mental Health Market is valued at $4</a:t>
            </a:r>
            <a:r>
              <a:rPr lang="en" sz="1500"/>
              <a:t>12</a:t>
            </a:r>
            <a:r>
              <a:rPr b="0" i="0" lang="en" sz="1500" u="none" cap="none" strike="noStrike">
                <a:solidFill>
                  <a:srgbClr val="000000"/>
                </a:solidFill>
                <a:latin typeface="Arial"/>
                <a:ea typeface="Arial"/>
                <a:cs typeface="Arial"/>
                <a:sym typeface="Arial"/>
              </a:rPr>
              <a:t> Billion in 2023 ($567 Billion by 2032)</a:t>
            </a:r>
            <a:endParaRPr sz="700"/>
          </a:p>
          <a:p>
            <a:pPr indent="0" lvl="0" marL="0" marR="0" rtl="0" algn="l">
              <a:lnSpc>
                <a:spcPct val="140012"/>
              </a:lnSpc>
              <a:spcBef>
                <a:spcPts val="0"/>
              </a:spcBef>
              <a:spcAft>
                <a:spcPts val="0"/>
              </a:spcAft>
              <a:buNone/>
            </a:pPr>
            <a:r>
              <a:t/>
            </a:r>
            <a:endParaRPr b="0" i="0" sz="1500" u="none" cap="none" strike="noStrike">
              <a:solidFill>
                <a:srgbClr val="000000"/>
              </a:solidFill>
              <a:latin typeface="Arial"/>
              <a:ea typeface="Arial"/>
              <a:cs typeface="Arial"/>
              <a:sym typeface="Arial"/>
            </a:endParaRPr>
          </a:p>
          <a:p>
            <a:pPr indent="-158750" lvl="1" marL="330200" marR="0" rtl="0" algn="l">
              <a:lnSpc>
                <a:spcPct val="140012"/>
              </a:lnSpc>
              <a:spcBef>
                <a:spcPts val="0"/>
              </a:spcBef>
              <a:spcAft>
                <a:spcPts val="0"/>
              </a:spcAft>
              <a:buClr>
                <a:srgbClr val="000000"/>
              </a:buClr>
              <a:buSzPts val="1500"/>
              <a:buFont typeface="Arial"/>
              <a:buChar char="•"/>
            </a:pPr>
            <a:r>
              <a:rPr b="0" i="0" lang="en" sz="1500" u="none" cap="none" strike="noStrike">
                <a:solidFill>
                  <a:srgbClr val="000000"/>
                </a:solidFill>
                <a:latin typeface="Arial"/>
                <a:ea typeface="Arial"/>
                <a:cs typeface="Arial"/>
                <a:sym typeface="Arial"/>
              </a:rPr>
              <a:t>The teletherapy market valued at $6.5 Billion in 2023, expected to grow rapidly</a:t>
            </a:r>
            <a:endParaRPr sz="700"/>
          </a:p>
        </p:txBody>
      </p:sp>
      <p:sp>
        <p:nvSpPr>
          <p:cNvPr id="336" name="Google Shape;336;p44"/>
          <p:cNvSpPr txBox="1"/>
          <p:nvPr/>
        </p:nvSpPr>
        <p:spPr>
          <a:xfrm>
            <a:off x="5109904" y="2431256"/>
            <a:ext cx="3044535" cy="252413"/>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i="0" lang="en" sz="1500" u="none" cap="none" strike="noStrike">
                <a:solidFill>
                  <a:srgbClr val="000000"/>
                </a:solidFill>
                <a:latin typeface="Arial"/>
                <a:ea typeface="Arial"/>
                <a:cs typeface="Arial"/>
                <a:sym typeface="Arial"/>
              </a:rPr>
              <a:t>Familiar User Interface</a:t>
            </a:r>
            <a:endParaRPr sz="700"/>
          </a:p>
        </p:txBody>
      </p:sp>
      <p:sp>
        <p:nvSpPr>
          <p:cNvPr id="337" name="Google Shape;337;p44"/>
          <p:cNvSpPr txBox="1"/>
          <p:nvPr/>
        </p:nvSpPr>
        <p:spPr>
          <a:xfrm>
            <a:off x="5109904" y="2827126"/>
            <a:ext cx="2897580" cy="41719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 sz="1200" u="none" cap="none" strike="noStrike">
                <a:solidFill>
                  <a:srgbClr val="000000"/>
                </a:solidFill>
                <a:latin typeface="Arial"/>
                <a:ea typeface="Arial"/>
                <a:cs typeface="Arial"/>
                <a:sym typeface="Arial"/>
              </a:rPr>
              <a:t>Engaging User Experience, easy Swipe Right functionality</a:t>
            </a:r>
            <a:endParaRPr sz="700"/>
          </a:p>
        </p:txBody>
      </p:sp>
      <p:sp>
        <p:nvSpPr>
          <p:cNvPr id="338" name="Google Shape;338;p44"/>
          <p:cNvSpPr txBox="1"/>
          <p:nvPr/>
        </p:nvSpPr>
        <p:spPr>
          <a:xfrm>
            <a:off x="5147266" y="3805625"/>
            <a:ext cx="2969700" cy="702000"/>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0" i="0" lang="en" sz="1200" u="none" cap="none" strike="noStrike">
                <a:solidFill>
                  <a:srgbClr val="000000"/>
                </a:solidFill>
                <a:latin typeface="Arial"/>
                <a:ea typeface="Arial"/>
                <a:cs typeface="Arial"/>
                <a:sym typeface="Arial"/>
              </a:rPr>
              <a:t>First Mover Advantage, Adaptive Technology, Relevant across countries &amp; cultures</a:t>
            </a:r>
            <a:endParaRPr sz="700"/>
          </a:p>
        </p:txBody>
      </p:sp>
      <p:sp>
        <p:nvSpPr>
          <p:cNvPr id="339" name="Google Shape;339;p44"/>
          <p:cNvSpPr txBox="1"/>
          <p:nvPr/>
        </p:nvSpPr>
        <p:spPr>
          <a:xfrm>
            <a:off x="5109904" y="3501496"/>
            <a:ext cx="3044535" cy="252413"/>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1" i="0" lang="en" sz="1500" u="none" cap="none" strike="noStrike">
                <a:solidFill>
                  <a:srgbClr val="000000"/>
                </a:solidFill>
                <a:latin typeface="Arial"/>
                <a:ea typeface="Arial"/>
                <a:cs typeface="Arial"/>
                <a:sym typeface="Arial"/>
              </a:rPr>
              <a:t>Scalability</a:t>
            </a:r>
            <a:endParaRPr sz="700"/>
          </a:p>
        </p:txBody>
      </p:sp>
      <p:grpSp>
        <p:nvGrpSpPr>
          <p:cNvPr id="340" name="Google Shape;340;p44"/>
          <p:cNvGrpSpPr/>
          <p:nvPr/>
        </p:nvGrpSpPr>
        <p:grpSpPr>
          <a:xfrm>
            <a:off x="4276911" y="3569123"/>
            <a:ext cx="590179" cy="590179"/>
            <a:chOff x="0" y="0"/>
            <a:chExt cx="812800" cy="812800"/>
          </a:xfrm>
        </p:grpSpPr>
        <p:sp>
          <p:nvSpPr>
            <p:cNvPr id="341" name="Google Shape;341;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BBBB"/>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342" name="Google Shape;342;p44"/>
            <p:cNvSpPr txBox="1"/>
            <p:nvPr/>
          </p:nvSpPr>
          <p:spPr>
            <a:xfrm>
              <a:off x="76200" y="19050"/>
              <a:ext cx="660400" cy="717550"/>
            </a:xfrm>
            <a:prstGeom prst="rect">
              <a:avLst/>
            </a:prstGeom>
            <a:noFill/>
            <a:ln>
              <a:noFill/>
            </a:ln>
          </p:spPr>
          <p:txBody>
            <a:bodyPr anchorCtr="0" anchor="ctr" bIns="25400" lIns="25400" spcFirstLastPara="1" rIns="25400" wrap="square" tIns="25400">
              <a:noAutofit/>
            </a:bodyPr>
            <a:lstStyle/>
            <a:p>
              <a:pPr indent="0" lvl="0" marL="0" marR="0" rtl="0" algn="ctr">
                <a:lnSpc>
                  <a:spcPct val="2595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grpSp>
      <p:grpSp>
        <p:nvGrpSpPr>
          <p:cNvPr id="343" name="Google Shape;343;p44"/>
          <p:cNvGrpSpPr/>
          <p:nvPr/>
        </p:nvGrpSpPr>
        <p:grpSpPr>
          <a:xfrm>
            <a:off x="4276911" y="2459831"/>
            <a:ext cx="590179" cy="590179"/>
            <a:chOff x="0" y="0"/>
            <a:chExt cx="812800" cy="812800"/>
          </a:xfrm>
        </p:grpSpPr>
        <p:sp>
          <p:nvSpPr>
            <p:cNvPr id="344" name="Google Shape;344;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BBBB"/>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345" name="Google Shape;345;p44"/>
            <p:cNvSpPr txBox="1"/>
            <p:nvPr/>
          </p:nvSpPr>
          <p:spPr>
            <a:xfrm>
              <a:off x="76200" y="19050"/>
              <a:ext cx="660400" cy="717550"/>
            </a:xfrm>
            <a:prstGeom prst="rect">
              <a:avLst/>
            </a:prstGeom>
            <a:noFill/>
            <a:ln>
              <a:noFill/>
            </a:ln>
          </p:spPr>
          <p:txBody>
            <a:bodyPr anchorCtr="0" anchor="ctr" bIns="25400" lIns="25400" spcFirstLastPara="1" rIns="25400" wrap="square" tIns="25400">
              <a:noAutofit/>
            </a:bodyPr>
            <a:lstStyle/>
            <a:p>
              <a:pPr indent="0" lvl="0" marL="0" marR="0" rtl="0" algn="ctr">
                <a:lnSpc>
                  <a:spcPct val="2595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grpSp>
      <p:sp>
        <p:nvSpPr>
          <p:cNvPr id="346" name="Google Shape;346;p44"/>
          <p:cNvSpPr txBox="1"/>
          <p:nvPr/>
        </p:nvSpPr>
        <p:spPr>
          <a:xfrm>
            <a:off x="4516305" y="1361135"/>
            <a:ext cx="111391" cy="503855"/>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i="0" lang="en" sz="2900" u="none" cap="none" strike="noStrike">
                <a:solidFill>
                  <a:srgbClr val="000000"/>
                </a:solidFill>
                <a:latin typeface="Arial"/>
                <a:ea typeface="Arial"/>
                <a:cs typeface="Arial"/>
                <a:sym typeface="Arial"/>
              </a:rPr>
              <a:t>1</a:t>
            </a:r>
            <a:endParaRPr sz="700"/>
          </a:p>
        </p:txBody>
      </p:sp>
      <p:sp>
        <p:nvSpPr>
          <p:cNvPr id="347" name="Google Shape;347;p44"/>
          <p:cNvSpPr txBox="1"/>
          <p:nvPr/>
        </p:nvSpPr>
        <p:spPr>
          <a:xfrm>
            <a:off x="4475738" y="2472037"/>
            <a:ext cx="192525" cy="503855"/>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i="0" lang="en" sz="2900" u="none" cap="none" strike="noStrike">
                <a:solidFill>
                  <a:srgbClr val="000000"/>
                </a:solidFill>
                <a:latin typeface="Arial"/>
                <a:ea typeface="Arial"/>
                <a:cs typeface="Arial"/>
                <a:sym typeface="Arial"/>
              </a:rPr>
              <a:t>2</a:t>
            </a:r>
            <a:endParaRPr sz="700"/>
          </a:p>
        </p:txBody>
      </p:sp>
      <p:sp>
        <p:nvSpPr>
          <p:cNvPr id="348" name="Google Shape;348;p44"/>
          <p:cNvSpPr txBox="1"/>
          <p:nvPr/>
        </p:nvSpPr>
        <p:spPr>
          <a:xfrm>
            <a:off x="4471647" y="3580077"/>
            <a:ext cx="200706" cy="503854"/>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None/>
            </a:pPr>
            <a:r>
              <a:rPr b="1" i="0" lang="en" sz="2900" u="none" cap="none" strike="noStrike">
                <a:solidFill>
                  <a:srgbClr val="000000"/>
                </a:solidFill>
                <a:latin typeface="Arial"/>
                <a:ea typeface="Arial"/>
                <a:cs typeface="Arial"/>
                <a:sym typeface="Arial"/>
              </a:rPr>
              <a:t>3</a:t>
            </a:r>
            <a:endParaRPr sz="700"/>
          </a:p>
        </p:txBody>
      </p:sp>
      <p:sp>
        <p:nvSpPr>
          <p:cNvPr id="349" name="Google Shape;349;p44"/>
          <p:cNvSpPr txBox="1"/>
          <p:nvPr/>
        </p:nvSpPr>
        <p:spPr>
          <a:xfrm>
            <a:off x="1459207" y="48490"/>
            <a:ext cx="4412700" cy="554100"/>
          </a:xfrm>
          <a:prstGeom prst="rect">
            <a:avLst/>
          </a:prstGeom>
          <a:noFill/>
          <a:ln>
            <a:noFill/>
          </a:ln>
        </p:spPr>
        <p:txBody>
          <a:bodyPr anchorCtr="0" anchor="t" bIns="0" lIns="0" spcFirstLastPara="1" rIns="0" wrap="square" tIns="0">
            <a:spAutoFit/>
          </a:bodyPr>
          <a:lstStyle/>
          <a:p>
            <a:pPr indent="0" lvl="0" marL="0" marR="0" rtl="0" algn="l">
              <a:lnSpc>
                <a:spcPct val="153222"/>
              </a:lnSpc>
              <a:spcBef>
                <a:spcPts val="0"/>
              </a:spcBef>
              <a:spcAft>
                <a:spcPts val="0"/>
              </a:spcAft>
              <a:buNone/>
            </a:pPr>
            <a:r>
              <a:rPr b="1" lang="en" sz="3600">
                <a:solidFill>
                  <a:srgbClr val="014A74"/>
                </a:solidFill>
              </a:rPr>
              <a:t>Market</a:t>
            </a:r>
            <a:r>
              <a:rPr b="1" i="0" lang="en" sz="3600" u="none" cap="none" strike="noStrike">
                <a:solidFill>
                  <a:srgbClr val="014A74"/>
                </a:solidFill>
                <a:latin typeface="Arial"/>
                <a:ea typeface="Arial"/>
                <a:cs typeface="Arial"/>
                <a:sym typeface="Arial"/>
              </a:rPr>
              <a:t> Analysis </a:t>
            </a:r>
            <a:endParaRPr sz="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5"/>
          <p:cNvPicPr preferRelativeResize="0"/>
          <p:nvPr/>
        </p:nvPicPr>
        <p:blipFill>
          <a:blip r:embed="rId3">
            <a:alphaModFix/>
          </a:blip>
          <a:stretch>
            <a:fillRect/>
          </a:stretch>
        </p:blipFill>
        <p:spPr>
          <a:xfrm>
            <a:off x="272100" y="659475"/>
            <a:ext cx="4618025" cy="4121550"/>
          </a:xfrm>
          <a:prstGeom prst="rect">
            <a:avLst/>
          </a:prstGeom>
          <a:noFill/>
          <a:ln>
            <a:noFill/>
          </a:ln>
        </p:spPr>
      </p:pic>
      <p:sp>
        <p:nvSpPr>
          <p:cNvPr id="355" name="Google Shape;355;p45"/>
          <p:cNvSpPr/>
          <p:nvPr/>
        </p:nvSpPr>
        <p:spPr>
          <a:xfrm>
            <a:off x="0" y="4837917"/>
            <a:ext cx="4933878" cy="305448"/>
          </a:xfrm>
          <a:custGeom>
            <a:rect b="b" l="l" r="r" t="t"/>
            <a:pathLst>
              <a:path extrusionOk="0" h="222955" w="3601371">
                <a:moveTo>
                  <a:pt x="0" y="0"/>
                </a:moveTo>
                <a:lnTo>
                  <a:pt x="3601371" y="0"/>
                </a:lnTo>
                <a:lnTo>
                  <a:pt x="3601371" y="222955"/>
                </a:lnTo>
                <a:lnTo>
                  <a:pt x="0" y="222955"/>
                </a:lnTo>
                <a:close/>
              </a:path>
            </a:pathLst>
          </a:custGeom>
          <a:solidFill>
            <a:srgbClr val="014A74">
              <a:alpha val="5176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356" name="Google Shape;356;p45"/>
          <p:cNvSpPr/>
          <p:nvPr/>
        </p:nvSpPr>
        <p:spPr>
          <a:xfrm>
            <a:off x="0" y="4837917"/>
            <a:ext cx="9139971" cy="305448"/>
          </a:xfrm>
          <a:custGeom>
            <a:rect b="b" l="l" r="r" t="t"/>
            <a:pathLst>
              <a:path extrusionOk="0" h="222955" w="6671512">
                <a:moveTo>
                  <a:pt x="0" y="0"/>
                </a:moveTo>
                <a:lnTo>
                  <a:pt x="6671512" y="0"/>
                </a:lnTo>
                <a:lnTo>
                  <a:pt x="6671512" y="222955"/>
                </a:lnTo>
                <a:lnTo>
                  <a:pt x="0" y="222955"/>
                </a:lnTo>
                <a:close/>
              </a:path>
            </a:pathLst>
          </a:custGeom>
          <a:solidFill>
            <a:srgbClr val="014A74">
              <a:alpha val="51760"/>
            </a:srgbClr>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357" name="Google Shape;357;p45"/>
          <p:cNvSpPr/>
          <p:nvPr/>
        </p:nvSpPr>
        <p:spPr>
          <a:xfrm>
            <a:off x="838621" y="-24943"/>
            <a:ext cx="443382" cy="539902"/>
          </a:xfrm>
          <a:custGeom>
            <a:rect b="b" l="l" r="r" t="t"/>
            <a:pathLst>
              <a:path extrusionOk="0" h="3374390" w="2771140">
                <a:moveTo>
                  <a:pt x="0" y="0"/>
                </a:moveTo>
                <a:lnTo>
                  <a:pt x="0" y="2471420"/>
                </a:lnTo>
                <a:lnTo>
                  <a:pt x="1384300" y="3374390"/>
                </a:lnTo>
                <a:lnTo>
                  <a:pt x="2771140" y="2471420"/>
                </a:lnTo>
                <a:lnTo>
                  <a:pt x="2771140" y="0"/>
                </a:lnTo>
                <a:close/>
              </a:path>
            </a:pathLst>
          </a:custGeom>
          <a:solidFill>
            <a:srgbClr val="014A74"/>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None/>
            </a:pPr>
            <a:r>
              <a:t/>
            </a:r>
            <a:endParaRPr b="0" i="0" sz="700" u="none" cap="none" strike="noStrike">
              <a:solidFill>
                <a:srgbClr val="000000"/>
              </a:solidFill>
              <a:latin typeface="Arial"/>
              <a:ea typeface="Arial"/>
              <a:cs typeface="Arial"/>
              <a:sym typeface="Arial"/>
            </a:endParaRPr>
          </a:p>
        </p:txBody>
      </p:sp>
      <p:sp>
        <p:nvSpPr>
          <p:cNvPr id="358" name="Google Shape;358;p45"/>
          <p:cNvSpPr txBox="1"/>
          <p:nvPr/>
        </p:nvSpPr>
        <p:spPr>
          <a:xfrm>
            <a:off x="1459196" y="48500"/>
            <a:ext cx="6729300" cy="554100"/>
          </a:xfrm>
          <a:prstGeom prst="rect">
            <a:avLst/>
          </a:prstGeom>
          <a:noFill/>
          <a:ln>
            <a:noFill/>
          </a:ln>
        </p:spPr>
        <p:txBody>
          <a:bodyPr anchorCtr="0" anchor="t" bIns="0" lIns="0" spcFirstLastPara="1" rIns="0" wrap="square" tIns="0">
            <a:spAutoFit/>
          </a:bodyPr>
          <a:lstStyle/>
          <a:p>
            <a:pPr indent="0" lvl="0" marL="0" marR="0" rtl="0" algn="l">
              <a:lnSpc>
                <a:spcPct val="153222"/>
              </a:lnSpc>
              <a:spcBef>
                <a:spcPts val="0"/>
              </a:spcBef>
              <a:spcAft>
                <a:spcPts val="0"/>
              </a:spcAft>
              <a:buNone/>
            </a:pPr>
            <a:r>
              <a:rPr b="1" lang="en" sz="3600">
                <a:solidFill>
                  <a:srgbClr val="014A74"/>
                </a:solidFill>
              </a:rPr>
              <a:t>Projected </a:t>
            </a:r>
            <a:r>
              <a:rPr b="1" lang="en" sz="3600">
                <a:solidFill>
                  <a:srgbClr val="014A74"/>
                </a:solidFill>
              </a:rPr>
              <a:t>Startup</a:t>
            </a:r>
            <a:r>
              <a:rPr b="1" lang="en" sz="3600">
                <a:solidFill>
                  <a:srgbClr val="014A74"/>
                </a:solidFill>
              </a:rPr>
              <a:t> Costs</a:t>
            </a:r>
            <a:r>
              <a:rPr b="1" i="0" lang="en" sz="3600" u="none" cap="none" strike="noStrike">
                <a:solidFill>
                  <a:srgbClr val="014A74"/>
                </a:solidFill>
                <a:latin typeface="Arial"/>
                <a:ea typeface="Arial"/>
                <a:cs typeface="Arial"/>
                <a:sym typeface="Arial"/>
              </a:rPr>
              <a:t> </a:t>
            </a:r>
            <a:endParaRPr sz="700"/>
          </a:p>
        </p:txBody>
      </p:sp>
      <p:sp>
        <p:nvSpPr>
          <p:cNvPr id="359" name="Google Shape;359;p45"/>
          <p:cNvSpPr txBox="1"/>
          <p:nvPr/>
        </p:nvSpPr>
        <p:spPr>
          <a:xfrm>
            <a:off x="6905150" y="4837950"/>
            <a:ext cx="1839000" cy="141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900">
                <a:solidFill>
                  <a:schemeClr val="dk1"/>
                </a:solidFill>
                <a:latin typeface="Calibri"/>
                <a:ea typeface="Calibri"/>
                <a:cs typeface="Calibri"/>
                <a:sym typeface="Calibri"/>
              </a:rPr>
              <a:t>*AI help taken</a:t>
            </a:r>
            <a:endParaRPr sz="900">
              <a:solidFill>
                <a:schemeClr val="dk1"/>
              </a:solidFill>
              <a:latin typeface="Calibri"/>
              <a:ea typeface="Calibri"/>
              <a:cs typeface="Calibri"/>
              <a:sym typeface="Calibri"/>
            </a:endParaRPr>
          </a:p>
        </p:txBody>
      </p:sp>
      <p:pic>
        <p:nvPicPr>
          <p:cNvPr id="360" name="Google Shape;360;p45"/>
          <p:cNvPicPr preferRelativeResize="0"/>
          <p:nvPr/>
        </p:nvPicPr>
        <p:blipFill>
          <a:blip r:embed="rId4">
            <a:alphaModFix/>
          </a:blip>
          <a:stretch>
            <a:fillRect/>
          </a:stretch>
        </p:blipFill>
        <p:spPr>
          <a:xfrm>
            <a:off x="5033025" y="926125"/>
            <a:ext cx="3949075" cy="338053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